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98" r:id="rId4"/>
    <p:sldMasterId id="2147483712" r:id="rId5"/>
    <p:sldMasterId id="2147483724" r:id="rId6"/>
  </p:sldMasterIdLst>
  <p:notesMasterIdLst>
    <p:notesMasterId r:id="rId56"/>
  </p:notesMasterIdLst>
  <p:sldIdLst>
    <p:sldId id="256" r:id="rId7"/>
    <p:sldId id="259" r:id="rId8"/>
    <p:sldId id="260" r:id="rId9"/>
    <p:sldId id="261" r:id="rId10"/>
    <p:sldId id="257" r:id="rId11"/>
    <p:sldId id="307" r:id="rId12"/>
    <p:sldId id="308" r:id="rId13"/>
    <p:sldId id="309" r:id="rId14"/>
    <p:sldId id="310" r:id="rId15"/>
    <p:sldId id="311" r:id="rId16"/>
    <p:sldId id="313" r:id="rId17"/>
    <p:sldId id="312" r:id="rId18"/>
    <p:sldId id="267" r:id="rId19"/>
    <p:sldId id="268" r:id="rId20"/>
    <p:sldId id="269" r:id="rId21"/>
    <p:sldId id="270" r:id="rId22"/>
    <p:sldId id="293" r:id="rId23"/>
    <p:sldId id="294" r:id="rId24"/>
    <p:sldId id="258" r:id="rId25"/>
    <p:sldId id="271" r:id="rId26"/>
    <p:sldId id="275" r:id="rId27"/>
    <p:sldId id="273" r:id="rId28"/>
    <p:sldId id="274" r:id="rId29"/>
    <p:sldId id="278" r:id="rId30"/>
    <p:sldId id="279" r:id="rId31"/>
    <p:sldId id="280" r:id="rId32"/>
    <p:sldId id="281" r:id="rId33"/>
    <p:sldId id="296" r:id="rId34"/>
    <p:sldId id="295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15" r:id="rId44"/>
    <p:sldId id="314" r:id="rId45"/>
    <p:sldId id="282" r:id="rId46"/>
    <p:sldId id="284" r:id="rId47"/>
    <p:sldId id="283" r:id="rId48"/>
    <p:sldId id="285" r:id="rId49"/>
    <p:sldId id="286" r:id="rId50"/>
    <p:sldId id="287" r:id="rId51"/>
    <p:sldId id="288" r:id="rId52"/>
    <p:sldId id="276" r:id="rId53"/>
    <p:sldId id="277" r:id="rId54"/>
    <p:sldId id="29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2">
          <p15:clr>
            <a:srgbClr val="A4A3A4"/>
          </p15:clr>
        </p15:guide>
        <p15:guide id="2" pos="21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F5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58"/>
    <p:restoredTop sz="81510"/>
  </p:normalViewPr>
  <p:slideViewPr>
    <p:cSldViewPr snapToGrid="0" snapToObjects="1" showGuides="1">
      <p:cViewPr varScale="1">
        <p:scale>
          <a:sx n="55" d="100"/>
          <a:sy n="55" d="100"/>
        </p:scale>
        <p:origin x="920" y="44"/>
      </p:cViewPr>
      <p:guideLst>
        <p:guide orient="horz" pos="1952"/>
        <p:guide pos="21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FA765-B7A3-3F48-80E1-B46330DB77E8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C1E9A-F21D-4C40-9883-7640B33B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4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climate science and impacts.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1E9A-F21D-4C40-9883-7640B33BC1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22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</a:t>
            </a:r>
            <a:r>
              <a:rPr lang="en-US" dirty="0" err="1"/>
              <a:t>ebased</a:t>
            </a:r>
            <a:r>
              <a:rPr lang="en-US" dirty="0"/>
              <a:t> and bottom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1E9A-F21D-4C40-9883-7640B33BC1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9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1E9A-F21D-4C40-9883-7640B33BC1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2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Palatino"/>
                <a:cs typeface="Palatino"/>
              </a:rPr>
              <a:t>Trout fishing contributes more than $1 billion per year to the </a:t>
            </a:r>
            <a:r>
              <a:rPr lang="en-US" sz="1200" dirty="0" err="1">
                <a:latin typeface="Palatino"/>
                <a:cs typeface="Palatino"/>
              </a:rPr>
              <a:t>Driftless</a:t>
            </a:r>
            <a:r>
              <a:rPr lang="en-US" sz="1200" dirty="0">
                <a:latin typeface="Palatino"/>
                <a:cs typeface="Palatino"/>
              </a:rPr>
              <a:t> Area economy</a:t>
            </a:r>
          </a:p>
          <a:p>
            <a:r>
              <a:rPr lang="en-US" sz="1200" dirty="0">
                <a:latin typeface="Palatino"/>
                <a:cs typeface="Palatino"/>
              </a:rPr>
              <a:t>$45 million invested to restore over 450 miles of streams</a:t>
            </a:r>
          </a:p>
          <a:p>
            <a:r>
              <a:rPr lang="en-US" sz="1200" dirty="0">
                <a:latin typeface="Palatino"/>
                <a:cs typeface="Palatino"/>
              </a:rPr>
              <a:t>2011: tourism provided 469 jobs and $28.8 million to Vernon County, WI</a:t>
            </a:r>
            <a:endParaRPr lang="en-US" sz="1200" b="1" dirty="0">
              <a:latin typeface="Palatino"/>
              <a:cs typeface="Palatin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1A4D1-DA8A-CE49-976C-0ADF169B0C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AB2F89-73C9-5141-B236-AF55F4CE0F67}" type="slidenum">
              <a:rPr lang="en-US" sz="120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Risk Assessment Framework:  Adaptation policies reduce risk through reducing consequence.  Mitigation policies reduce risk through reducing the probability of a certain amount of global warming.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Example:  Cows produce less milk if they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re heat stressed.  Adaptation would involve building shade structures, mitigation would involve changing the global economy to reduce the probability of extreme global warming.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5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491C5A-E55A-A949-924A-320A24D0A6B0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Previous example brings up a good point:  mitigation and adaptation policies involve very different spatial scales and duration.</a:t>
            </a:r>
          </a:p>
        </p:txBody>
      </p:sp>
    </p:spTree>
    <p:extLst>
      <p:ext uri="{BB962C8B-B14F-4D97-AF65-F5344CB8AC3E}">
        <p14:creationId xmlns:p14="http://schemas.microsoft.com/office/powerpoint/2010/main" val="13818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AFD592-AC48-9348-BAFA-B8D995EB38FE}" type="slidenum">
              <a:rPr lang="en-US" sz="120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Adaptation:  Policies and benefits occur on a local scale - for example, changing the size of sewer pipes to prevent overflows.  Short term benefits include more resilience to very rare extreme events; long term benefits include resilience to more frequent extreme events. 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Building resilience to seasonal climate variability often increases long-term resiliency as well.</a:t>
            </a:r>
          </a:p>
        </p:txBody>
      </p:sp>
    </p:spTree>
    <p:extLst>
      <p:ext uri="{BB962C8B-B14F-4D97-AF65-F5344CB8AC3E}">
        <p14:creationId xmlns:p14="http://schemas.microsoft.com/office/powerpoint/2010/main" val="106184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3FE057-FF03-EA43-8B7E-5CF04B8A7957}" type="slidenum">
              <a:rPr lang="en-US" sz="120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Direct effects of mitigation:  Policy options and benefits are large-scale.  The benefits to mitigation are not coupled to the location of the mitigation effort (an important point) =&gt; requires global diplomatic effort.  Benefits are long-term - we have already committed to a certain amount of global warming, and changing the world economy will take a long time.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5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2CCE3-2D22-3B4A-BCC8-48FD5E904D9C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Ancillary benefits of mitigation:  public health, taking advantage of / being prepared for emerging markets.  These have some short term benefits, and aggregated can lead to a global effort.</a:t>
            </a:r>
          </a:p>
        </p:txBody>
      </p:sp>
    </p:spTree>
    <p:extLst>
      <p:ext uri="{BB962C8B-B14F-4D97-AF65-F5344CB8AC3E}">
        <p14:creationId xmlns:p14="http://schemas.microsoft.com/office/powerpoint/2010/main" val="874250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629" eaLnBrk="0" hangingPunct="0">
              <a:defRPr sz="800">
                <a:solidFill>
                  <a:schemeClr val="tx2"/>
                </a:solidFill>
                <a:latin typeface="Arial" pitchFamily="34" charset="0"/>
              </a:defRPr>
            </a:lvl1pPr>
            <a:lvl2pPr marL="707872" indent="-272259" defTabSz="919629" eaLnBrk="0" hangingPunct="0">
              <a:defRPr sz="800">
                <a:solidFill>
                  <a:schemeClr val="tx2"/>
                </a:solidFill>
                <a:latin typeface="Arial" pitchFamily="34" charset="0"/>
              </a:defRPr>
            </a:lvl2pPr>
            <a:lvl3pPr marL="1089035" indent="-217806" defTabSz="919629" eaLnBrk="0" hangingPunct="0">
              <a:defRPr sz="800">
                <a:solidFill>
                  <a:schemeClr val="tx2"/>
                </a:solidFill>
                <a:latin typeface="Arial" pitchFamily="34" charset="0"/>
              </a:defRPr>
            </a:lvl3pPr>
            <a:lvl4pPr marL="1524647" indent="-217806" defTabSz="919629" eaLnBrk="0" hangingPunct="0">
              <a:defRPr sz="800">
                <a:solidFill>
                  <a:schemeClr val="tx2"/>
                </a:solidFill>
                <a:latin typeface="Arial" pitchFamily="34" charset="0"/>
              </a:defRPr>
            </a:lvl4pPr>
            <a:lvl5pPr marL="1960261" indent="-217806" defTabSz="919629" eaLnBrk="0" hangingPunct="0">
              <a:defRPr sz="800">
                <a:solidFill>
                  <a:schemeClr val="tx2"/>
                </a:solidFill>
                <a:latin typeface="Arial" pitchFamily="34" charset="0"/>
              </a:defRPr>
            </a:lvl5pPr>
            <a:lvl6pPr marL="2395876" indent="-217806" algn="ctr" defTabSz="919629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Arial" pitchFamily="34" charset="0"/>
              </a:defRPr>
            </a:lvl6pPr>
            <a:lvl7pPr marL="2831487" indent="-217806" algn="ctr" defTabSz="919629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Arial" pitchFamily="34" charset="0"/>
              </a:defRPr>
            </a:lvl7pPr>
            <a:lvl8pPr marL="3267103" indent="-217806" algn="ctr" defTabSz="919629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Arial" pitchFamily="34" charset="0"/>
              </a:defRPr>
            </a:lvl8pPr>
            <a:lvl9pPr marL="3702715" indent="-217806" algn="ctr" defTabSz="919629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fld id="{46898362-5C0B-449E-B4DE-48587D14A48A}" type="slidenum">
              <a:rPr lang="en-US" sz="1300">
                <a:solidFill>
                  <a:prstClr val="black"/>
                </a:solidFill>
              </a:rPr>
              <a:pPr eaLnBrk="1" hangingPunct="1"/>
              <a:t>20</a:t>
            </a:fld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713038" y="393700"/>
            <a:ext cx="10625138" cy="79692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- Example of regional extreme weather impact.</a:t>
            </a:r>
          </a:p>
          <a:p>
            <a:pPr eaLnBrk="1" hangingPunct="1"/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12” to 15” of rainfall over seven days.</a:t>
            </a:r>
          </a:p>
          <a:p>
            <a:pPr eaLnBrk="1" hangingPunct="1"/>
            <a:r>
              <a:rPr lang="en-US" dirty="0"/>
              <a:t>- I39/I90-94</a:t>
            </a:r>
            <a:r>
              <a:rPr lang="en-US" baseline="0" dirty="0"/>
              <a:t> closed for three days due to flooding.</a:t>
            </a:r>
          </a:p>
          <a:p>
            <a:pPr eaLnBrk="1" hangingPunct="1"/>
            <a:r>
              <a:rPr lang="en-US" baseline="0" dirty="0"/>
              <a:t>- Reedsburg wastewater plant 110 year flood dike submerged. $800k damage, SSO to Baraboo River…FEMA reimbursed.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Source: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Fitzpatrick, F. A., Peppler, M., Walker, J., Rose, W. J., Waschbusch, R. J., &amp; Kennedy, J. (2008). </a:t>
            </a:r>
            <a:r>
              <a:rPr lang="en-US" sz="1400" i="1" dirty="0"/>
              <a:t>Flood of June 2008 in Southern Wisconsin Scientific Investigations Report 2008-5235.</a:t>
            </a:r>
            <a:r>
              <a:rPr lang="en-US" sz="1400" dirty="0"/>
              <a:t> WI: USGS.</a:t>
            </a:r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4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Plot compares the elevation and</a:t>
            </a:r>
            <a:r>
              <a:rPr lang="en-US" baseline="0" dirty="0"/>
              <a:t> </a:t>
            </a:r>
            <a:r>
              <a:rPr lang="en-US" dirty="0"/>
              <a:t>duration of  Lake Mendota for both the actual</a:t>
            </a:r>
            <a:r>
              <a:rPr lang="en-US" baseline="0" dirty="0"/>
              <a:t> (red) and transposed (green) rainfall.</a:t>
            </a:r>
          </a:p>
          <a:p>
            <a:r>
              <a:rPr lang="en-US" baseline="0" dirty="0"/>
              <a:t>- Duration of flooding is determined by the rate of drainage to Lake Monona. </a:t>
            </a:r>
          </a:p>
          <a:p>
            <a:r>
              <a:rPr lang="en-US" baseline="0" dirty="0"/>
              <a:t>- In this example, tail water effects and Lake Monona elevation are not calculated, so duration of the peak stage would likely be substantially longer. </a:t>
            </a:r>
          </a:p>
          <a:p>
            <a:endParaRPr lang="en-US" baseline="0" dirty="0"/>
          </a:p>
          <a:p>
            <a:r>
              <a:rPr lang="en-US" baseline="0" dirty="0"/>
              <a:t>Source:</a:t>
            </a:r>
          </a:p>
          <a:p>
            <a:r>
              <a:rPr lang="en-US" baseline="0" dirty="0"/>
              <a:t>Daniel Fletcher, Storm Transposition as a means of identifying flooding vulnerabilities in southern Wisconsin, M.S. Presentation, UW-Civil and Environmental Engineering,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F19C-073B-4AF7-9CA0-DB5539F624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7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shows the </a:t>
            </a:r>
            <a:r>
              <a:rPr lang="en-US" u="sng" dirty="0"/>
              <a:t>estimate</a:t>
            </a:r>
            <a:r>
              <a:rPr lang="en-US" baseline="0" dirty="0"/>
              <a:t> of </a:t>
            </a:r>
            <a:r>
              <a:rPr lang="en-US" dirty="0"/>
              <a:t>inundation from the 853.29’ peak stage, in 6” increments. </a:t>
            </a:r>
          </a:p>
          <a:p>
            <a:r>
              <a:rPr lang="en-US" dirty="0"/>
              <a:t>- A finer scale DEM and aerial photograph would improve the resolution of the estimate.</a:t>
            </a:r>
          </a:p>
          <a:p>
            <a:r>
              <a:rPr lang="en-US" dirty="0"/>
              <a:t>-</a:t>
            </a:r>
            <a:r>
              <a:rPr lang="en-US" baseline="0" dirty="0"/>
              <a:t> Lake level management and Lake Monona stage would influence peak Mendota elevation and duration.</a:t>
            </a:r>
          </a:p>
          <a:p>
            <a:endParaRPr lang="en-US" baseline="0" dirty="0"/>
          </a:p>
          <a:p>
            <a:r>
              <a:rPr lang="en-US" baseline="0" dirty="0"/>
              <a:t>Source:</a:t>
            </a:r>
          </a:p>
          <a:p>
            <a:r>
              <a:rPr lang="en-US" dirty="0"/>
              <a:t>Liebl, D.S.,</a:t>
            </a:r>
            <a:r>
              <a:rPr lang="en-US" baseline="0" dirty="0"/>
              <a:t> K.W. Potter, et al,  </a:t>
            </a:r>
            <a:r>
              <a:rPr lang="en-US" i="1" dirty="0"/>
              <a:t>Storm Transposition Tool Helps Communities to Prepare for Extreme Rainfall</a:t>
            </a:r>
            <a:r>
              <a:rPr lang="en-US" i="0" dirty="0"/>
              <a:t>,</a:t>
            </a:r>
            <a:r>
              <a:rPr lang="en-US" i="0" baseline="0" dirty="0"/>
              <a:t> North East Climate Sciences Center, 2015, Amherst, MA.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F19C-073B-4AF7-9CA0-DB5539F624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61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143457"/>
            <a:ext cx="5332959" cy="1828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599" y="3143457"/>
            <a:ext cx="2743200" cy="1828800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31434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49722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869744" y="3364528"/>
            <a:ext cx="0" cy="137160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77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9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5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 descr="uwlogo_web_lrg_fl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74" y="3459240"/>
            <a:ext cx="4496042" cy="1537207"/>
          </a:xfrm>
          <a:prstGeom prst="rect">
            <a:avLst/>
          </a:prstGeom>
        </p:spPr>
      </p:pic>
      <p:pic>
        <p:nvPicPr>
          <p:cNvPr id="10" name="Picture 9" descr="Lincoln_Bascom_fina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5" y="-11546"/>
            <a:ext cx="5046520" cy="3337560"/>
          </a:xfrm>
          <a:prstGeom prst="rect">
            <a:avLst/>
          </a:prstGeom>
        </p:spPr>
      </p:pic>
      <p:pic>
        <p:nvPicPr>
          <p:cNvPr id="12" name="Picture 11" descr="Kindle_Suri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40200" cy="3326343"/>
          </a:xfrm>
          <a:prstGeom prst="rect">
            <a:avLst/>
          </a:prstGeom>
        </p:spPr>
      </p:pic>
      <p:pic>
        <p:nvPicPr>
          <p:cNvPr id="20" name="Picture 19" descr="Neuroscience_final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70" y="3319463"/>
            <a:ext cx="2228080" cy="1840244"/>
          </a:xfrm>
          <a:prstGeom prst="rect">
            <a:avLst/>
          </a:prstGeom>
        </p:spPr>
      </p:pic>
      <p:pic>
        <p:nvPicPr>
          <p:cNvPr id="8" name="Picture 7" descr="fball_UNLV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90"/>
            <a:ext cx="9153144" cy="17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4999114"/>
            <a:ext cx="9144000" cy="1836738"/>
          </a:xfrm>
          <a:prstGeom prst="rect">
            <a:avLst/>
          </a:prstGeom>
          <a:gradFill flip="none" rotWithShape="1">
            <a:gsLst>
              <a:gs pos="0">
                <a:srgbClr val="D2C59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136194"/>
            <a:ext cx="9144000" cy="154765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B70000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7327295" y="2"/>
            <a:ext cx="1816705" cy="498571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 descr="uwlogo_web_sm__whtf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65" y="19528"/>
            <a:ext cx="1371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89428"/>
            <a:ext cx="9144000" cy="6368572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988" y="3593805"/>
            <a:ext cx="5088953" cy="162012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03238"/>
          </a:xfrm>
          <a:prstGeom prst="rect">
            <a:avLst/>
          </a:prstGeom>
          <a:gradFill flip="none" rotWithShape="1">
            <a:gsLst>
              <a:gs pos="29000">
                <a:srgbClr val="B70000"/>
              </a:gs>
              <a:gs pos="100000">
                <a:srgbClr val="800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11924"/>
            <a:ext cx="9144000" cy="346075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79000">
                <a:srgbClr val="B70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wlogo_web_sm__whtf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65" y="19528"/>
            <a:ext cx="1371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62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 spc="10">
                <a:solidFill>
                  <a:srgbClr val="95743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Clr>
                <a:srgbClr val="B70000"/>
              </a:buClr>
              <a:buSzPct val="90000"/>
              <a:buFont typeface="Wingdings" charset="2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40080" indent="-256032">
              <a:spcBef>
                <a:spcPts val="1176"/>
              </a:spcBef>
              <a:buClr>
                <a:srgbClr val="B70000"/>
              </a:buClr>
              <a:buSzPct val="90000"/>
              <a:buFont typeface="Wingdings" charset="2"/>
              <a:buChar char="§"/>
              <a:defRPr sz="2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05840" indent="-182880">
              <a:spcBef>
                <a:spcPts val="1128"/>
              </a:spcBef>
              <a:buClr>
                <a:srgbClr val="B70000"/>
              </a:buCl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-182880">
              <a:spcBef>
                <a:spcPts val="1080"/>
              </a:spcBef>
              <a:buClr>
                <a:srgbClr val="B70000"/>
              </a:buClr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103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 spc="10">
                <a:solidFill>
                  <a:srgbClr val="95743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spcBef>
                <a:spcPts val="0"/>
              </a:spcBef>
              <a:buClr>
                <a:srgbClr val="B70000"/>
              </a:buClr>
              <a:buSzPct val="90000"/>
              <a:buFont typeface="Wingdings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40080" indent="-256032">
              <a:spcBef>
                <a:spcPts val="0"/>
              </a:spcBef>
              <a:buClr>
                <a:srgbClr val="B70000"/>
              </a:buClr>
              <a:buSzPct val="90000"/>
              <a:buFont typeface="Wingdings" charset="2"/>
              <a:buChar char="§"/>
              <a:defRPr sz="2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05840" indent="-182880">
              <a:spcBef>
                <a:spcPts val="0"/>
              </a:spcBef>
              <a:buClr>
                <a:srgbClr val="B70000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-182880">
              <a:spcBef>
                <a:spcPts val="0"/>
              </a:spcBef>
              <a:buClr>
                <a:srgbClr val="B70000"/>
              </a:buClr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08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indent="-228600">
              <a:spcAft>
                <a:spcPts val="600"/>
              </a:spcAft>
              <a:defRPr sz="2200"/>
            </a:lvl1pPr>
            <a:lvl2pPr marL="457200" indent="-182880">
              <a:spcAft>
                <a:spcPts val="600"/>
              </a:spcAft>
              <a:defRPr sz="2000"/>
            </a:lvl2pPr>
            <a:lvl3pPr marL="685800" indent="-155448">
              <a:spcAft>
                <a:spcPts val="600"/>
              </a:spcAft>
              <a:defRPr sz="1800"/>
            </a:lvl3pPr>
            <a:lvl4pPr marL="822960" indent="-137160">
              <a:spcAft>
                <a:spcPts val="600"/>
              </a:spcAft>
              <a:defRPr sz="1600"/>
            </a:lvl4pPr>
            <a:lvl5pPr marL="100584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indent="-228600">
              <a:spcAft>
                <a:spcPts val="600"/>
              </a:spcAft>
              <a:defRPr sz="2200"/>
            </a:lvl1pPr>
            <a:lvl2pPr marL="457200" indent="-182880">
              <a:spcAft>
                <a:spcPts val="600"/>
              </a:spcAft>
              <a:defRPr sz="2000"/>
            </a:lvl2pPr>
            <a:lvl3pPr marL="685800" indent="-155448">
              <a:spcAft>
                <a:spcPts val="600"/>
              </a:spcAft>
              <a:defRPr sz="1800"/>
            </a:lvl3pPr>
            <a:lvl4pPr marL="822960" indent="-137160">
              <a:spcAft>
                <a:spcPts val="600"/>
              </a:spcAft>
              <a:defRPr sz="1600"/>
            </a:lvl4pPr>
            <a:lvl5pPr marL="1005840" indent="-13716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67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B7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0" indent="-228600">
              <a:spcBef>
                <a:spcPts val="0"/>
              </a:spcBef>
              <a:spcAft>
                <a:spcPts val="600"/>
              </a:spcAft>
              <a:defRPr sz="2200"/>
            </a:lvl1pPr>
            <a:lvl2pPr marL="457200" indent="-182880">
              <a:spcBef>
                <a:spcPts val="0"/>
              </a:spcBef>
              <a:spcAft>
                <a:spcPts val="600"/>
              </a:spcAft>
              <a:defRPr sz="2000"/>
            </a:lvl2pPr>
            <a:lvl3pPr marL="685800" indent="-137160">
              <a:spcBef>
                <a:spcPts val="0"/>
              </a:spcBef>
              <a:spcAft>
                <a:spcPts val="600"/>
              </a:spcAft>
              <a:defRPr sz="1800"/>
            </a:lvl3pPr>
            <a:lvl4pPr marL="914400" indent="-137160">
              <a:spcBef>
                <a:spcPts val="0"/>
              </a:spcBef>
              <a:spcAft>
                <a:spcPts val="600"/>
              </a:spcAft>
              <a:defRPr sz="1600"/>
            </a:lvl4pPr>
            <a:lvl5pPr marL="1143000" indent="-137160">
              <a:spcBef>
                <a:spcPts val="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B7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0" indent="-228600">
              <a:spcBef>
                <a:spcPts val="0"/>
              </a:spcBef>
              <a:spcAft>
                <a:spcPts val="600"/>
              </a:spcAft>
              <a:defRPr sz="2200"/>
            </a:lvl1pPr>
            <a:lvl2pPr marL="457200" indent="-182880">
              <a:spcBef>
                <a:spcPts val="0"/>
              </a:spcBef>
              <a:spcAft>
                <a:spcPts val="600"/>
              </a:spcAft>
              <a:defRPr sz="2000"/>
            </a:lvl2pPr>
            <a:lvl3pPr marL="685800" indent="-137160">
              <a:spcBef>
                <a:spcPts val="0"/>
              </a:spcBef>
              <a:spcAft>
                <a:spcPts val="600"/>
              </a:spcAft>
              <a:defRPr sz="1800"/>
            </a:lvl3pPr>
            <a:lvl4pPr marL="914400" indent="-137160">
              <a:spcBef>
                <a:spcPts val="0"/>
              </a:spcBef>
              <a:spcAft>
                <a:spcPts val="600"/>
              </a:spcAft>
              <a:defRPr sz="1600"/>
            </a:lvl4pPr>
            <a:lvl5pPr marL="1143000">
              <a:spcBef>
                <a:spcPts val="0"/>
              </a:spcBef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75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49" y="4215385"/>
            <a:ext cx="7154863" cy="1362075"/>
          </a:xfrm>
        </p:spPr>
        <p:txBody>
          <a:bodyPr anchor="t">
            <a:normAutofit/>
          </a:bodyPr>
          <a:lstStyle>
            <a:lvl1pPr algn="l">
              <a:defRPr sz="3000" b="0" i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850" y="2487114"/>
            <a:ext cx="71548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B7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71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58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8551"/>
            <a:ext cx="3008313" cy="80652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98550"/>
            <a:ext cx="4911308" cy="5027613"/>
          </a:xfrm>
        </p:spPr>
        <p:txBody>
          <a:bodyPr/>
          <a:lstStyle>
            <a:lvl1pPr marL="0" indent="-228600">
              <a:spcAft>
                <a:spcPts val="1200"/>
              </a:spcAft>
              <a:defRPr sz="2400"/>
            </a:lvl1pPr>
            <a:lvl2pPr marL="457200" indent="-228600">
              <a:spcAft>
                <a:spcPts val="1200"/>
              </a:spcAft>
              <a:defRPr sz="2200"/>
            </a:lvl2pPr>
            <a:lvl3pPr marL="640080">
              <a:spcAft>
                <a:spcPts val="1200"/>
              </a:spcAft>
              <a:defRPr sz="2000"/>
            </a:lvl3pPr>
            <a:lvl4pPr marL="822960" indent="-137160">
              <a:spcAft>
                <a:spcPts val="1200"/>
              </a:spcAft>
              <a:defRPr sz="1800"/>
            </a:lvl4pPr>
            <a:lvl5pPr marL="1005840">
              <a:spcAft>
                <a:spcPts val="1200"/>
              </a:spcAft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06665"/>
            <a:ext cx="3008313" cy="40194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651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33774"/>
            <a:ext cx="5486400" cy="6384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364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8771"/>
            <a:ext cx="8229600" cy="873333"/>
          </a:xfrm>
        </p:spPr>
        <p:txBody>
          <a:bodyPr/>
          <a:lstStyle/>
          <a:p>
            <a:r>
              <a:rPr lang="en-US" dirty="0"/>
              <a:t>Header only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22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353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761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90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040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70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674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98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71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27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105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155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495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39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88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205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403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751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65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71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65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683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459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084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571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763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767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166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18042F6-6280-468D-B0F6-E81AB380E6C3}" type="slidenum">
              <a:rPr lang="en-US" sz="800">
                <a:solidFill>
                  <a:srgbClr val="000000"/>
                </a:solidFill>
                <a:latin typeface="Arial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974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143457"/>
            <a:ext cx="5332959" cy="1828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599" y="3143457"/>
            <a:ext cx="2743200" cy="1828800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31434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49722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869744" y="3364528"/>
            <a:ext cx="0" cy="137160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91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169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10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190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777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1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755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534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580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884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747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22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143457"/>
            <a:ext cx="5332959" cy="1828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599" y="3143457"/>
            <a:ext cx="2743200" cy="1828800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31434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4972257"/>
            <a:ext cx="82296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869744" y="3364528"/>
            <a:ext cx="0" cy="137160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770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080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5145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466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185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907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224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333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019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9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76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16E5-C6FA-CF4E-A363-681287F5FCC4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F0D9-F669-AB4C-A64F-3CAEEDD6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B40000"/>
          </a:solidFill>
          <a:latin typeface="Garamond"/>
          <a:ea typeface="+mj-ea"/>
          <a:cs typeface="Garam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/>
          <a:ea typeface="+mn-ea"/>
          <a:cs typeface="Garamon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/>
          <a:ea typeface="+mn-ea"/>
          <a:cs typeface="Garamon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/>
          <a:ea typeface="+mn-ea"/>
          <a:cs typeface="Garamon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/>
          <a:ea typeface="+mn-ea"/>
          <a:cs typeface="Garamon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/>
          <a:ea typeface="+mn-ea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730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27295" y="2"/>
            <a:ext cx="1816705" cy="498571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85"/>
            <a:ext cx="7327295" cy="496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2C59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11509"/>
            <a:ext cx="9143999" cy="346491"/>
          </a:xfrm>
          <a:prstGeom prst="rect">
            <a:avLst/>
          </a:prstGeom>
          <a:gradFill flip="none" rotWithShape="1">
            <a:gsLst>
              <a:gs pos="0">
                <a:srgbClr val="D2C59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uwlogo_web_sm__whtfl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65" y="19528"/>
            <a:ext cx="1371600" cy="469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86590"/>
            <a:ext cx="2133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492D0-4821-0C43-8A35-80E34CFA8A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86590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86590"/>
            <a:ext cx="2133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9D3CE-2D82-3F49-AAEB-DF8054AF24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ln>
            <a:noFill/>
          </a:ln>
          <a:solidFill>
            <a:srgbClr val="9B8054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1200"/>
        </a:spcAft>
        <a:buClr>
          <a:srgbClr val="B70000"/>
        </a:buClr>
        <a:buSzPct val="90000"/>
        <a:buFont typeface="Wingdings" charset="2"/>
        <a:buChar char="§"/>
        <a:defRPr sz="2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256032" algn="l" defTabSz="457200" rtl="0" eaLnBrk="1" latinLnBrk="0" hangingPunct="1">
        <a:spcBef>
          <a:spcPts val="0"/>
        </a:spcBef>
        <a:spcAft>
          <a:spcPts val="1200"/>
        </a:spcAft>
        <a:buClr>
          <a:srgbClr val="B70000"/>
        </a:buClr>
        <a:buSzPct val="90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05840" indent="-182880" algn="l" defTabSz="457200" rtl="0" eaLnBrk="1" latinLnBrk="0" hangingPunct="1">
        <a:spcBef>
          <a:spcPts val="0"/>
        </a:spcBef>
        <a:spcAft>
          <a:spcPts val="1200"/>
        </a:spcAft>
        <a:buClr>
          <a:srgbClr val="B70000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-182880" algn="l" defTabSz="457200" rtl="0" eaLnBrk="1" latinLnBrk="0" hangingPunct="1">
        <a:spcBef>
          <a:spcPts val="0"/>
        </a:spcBef>
        <a:spcAft>
          <a:spcPts val="1200"/>
        </a:spcAft>
        <a:buClr>
          <a:srgbClr val="B70000"/>
        </a:buClr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137160" algn="l" defTabSz="457200" rtl="0" eaLnBrk="1" latinLnBrk="0" hangingPunct="1">
        <a:spcBef>
          <a:spcPts val="0"/>
        </a:spcBef>
        <a:spcAft>
          <a:spcPts val="1200"/>
        </a:spcAft>
        <a:buClr>
          <a:srgbClr val="B70000"/>
        </a:buClr>
        <a:buFont typeface="Arial"/>
        <a:buChar char="•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45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9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66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B40000"/>
          </a:solidFill>
          <a:latin typeface="Garamond"/>
          <a:ea typeface="+mj-ea"/>
          <a:cs typeface="Garam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/>
          <a:ea typeface="+mn-ea"/>
          <a:cs typeface="Garamon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/>
          <a:ea typeface="+mn-ea"/>
          <a:cs typeface="Garamon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/>
          <a:ea typeface="+mn-ea"/>
          <a:cs typeface="Garamon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/>
          <a:ea typeface="+mn-ea"/>
          <a:cs typeface="Garamon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/>
          <a:ea typeface="+mn-ea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16E5-C6FA-CF4E-A363-681287F5FC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F0D9-F669-AB4C-A64F-3CAEEDD694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0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B40000"/>
          </a:solidFill>
          <a:latin typeface="Garamond"/>
          <a:ea typeface="+mj-ea"/>
          <a:cs typeface="Garam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/>
          <a:ea typeface="+mn-ea"/>
          <a:cs typeface="Garamon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/>
          <a:ea typeface="+mn-ea"/>
          <a:cs typeface="Garamon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/>
          <a:ea typeface="+mn-ea"/>
          <a:cs typeface="Garamon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/>
          <a:ea typeface="+mn-ea"/>
          <a:cs typeface="Garamon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/>
          <a:ea typeface="+mn-ea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vimont@wis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kepticalscience.com/" TargetMode="External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botanic.org/nasa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wisconsin.org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.gov/teaching/2014-national-climate-assessment-resources-educators" TargetMode="Externa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" TargetMode="External"/><Relationship Id="rId2" Type="http://schemas.openxmlformats.org/officeDocument/2006/relationships/hyperlink" Target="http://climate.nasa.gov/resources/education/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hyperlink" Target="http://dnr.wi.gov/eek/teacher/climatechangeguide.htm" TargetMode="Externa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cr.aos.wisc.edu/resources/data_scripts/wisconsin_climate/" TargetMode="External"/><Relationship Id="rId2" Type="http://schemas.openxmlformats.org/officeDocument/2006/relationships/hyperlink" Target="http://www.wicci.wisc.edu/news-kidsandclimate.php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limate.nasa.gov/resources/education/" TargetMode="External"/><Relationship Id="rId3" Type="http://schemas.openxmlformats.org/officeDocument/2006/relationships/hyperlink" Target="http://www.wicci.wisc.edu" TargetMode="External"/><Relationship Id="rId7" Type="http://schemas.openxmlformats.org/officeDocument/2006/relationships/hyperlink" Target="https://www.climate.gov/teaching/2014-national-climate-assessment-resources-educators" TargetMode="External"/><Relationship Id="rId2" Type="http://schemas.openxmlformats.org/officeDocument/2006/relationships/hyperlink" Target="http://www.g-wow.org/en-us/default.aspx" TargetMode="Externa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://www.chicagobotanic.org/nasa" TargetMode="External"/><Relationship Id="rId11" Type="http://schemas.openxmlformats.org/officeDocument/2006/relationships/hyperlink" Target="http://www.globalchange.gov/browse/educators" TargetMode="External"/><Relationship Id="rId5" Type="http://schemas.openxmlformats.org/officeDocument/2006/relationships/hyperlink" Target="http://www.climatewisconsin.org" TargetMode="External"/><Relationship Id="rId10" Type="http://schemas.openxmlformats.org/officeDocument/2006/relationships/hyperlink" Target="http://dnr.wi.gov/eek/teacher/climatechangeguide.htm" TargetMode="External"/><Relationship Id="rId4" Type="http://schemas.openxmlformats.org/officeDocument/2006/relationships/hyperlink" Target="http://ccr.aos.wisc.edu/resources/data_scripts/wisconsin_climate/" TargetMode="External"/><Relationship Id="rId9" Type="http://schemas.openxmlformats.org/officeDocument/2006/relationships/hyperlink" Target="http://climate.nasa.gov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199" y="3143457"/>
            <a:ext cx="5332959" cy="1828800"/>
          </a:xfrm>
        </p:spPr>
        <p:txBody>
          <a:bodyPr>
            <a:noAutofit/>
          </a:bodyPr>
          <a:lstStyle/>
          <a:p>
            <a:r>
              <a:rPr lang="en-US" sz="4000" dirty="0"/>
              <a:t>Climate Science in the Classroom and Community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27013" indent="-227013"/>
            <a:r>
              <a:rPr lang="en-US" sz="1800" dirty="0">
                <a:solidFill>
                  <a:schemeClr val="tx1"/>
                </a:solidFill>
                <a:latin typeface="Palatino"/>
                <a:cs typeface="Palatino"/>
              </a:rPr>
              <a:t>Brian G. Zimmerman</a:t>
            </a:r>
          </a:p>
          <a:p>
            <a:pPr marL="227013" indent="-227013"/>
            <a:r>
              <a:rPr lang="en-US" sz="1800" dirty="0">
                <a:solidFill>
                  <a:schemeClr val="tx1"/>
                </a:solidFill>
                <a:latin typeface="Palatino"/>
                <a:cs typeface="Palatino"/>
              </a:rPr>
              <a:t>University of Wisconsin – Madison</a:t>
            </a:r>
          </a:p>
          <a:p>
            <a:pPr marL="227013" indent="-227013"/>
            <a:r>
              <a:rPr lang="en-US" sz="1800">
                <a:solidFill>
                  <a:schemeClr val="tx1"/>
                </a:solidFill>
                <a:latin typeface="Palatino"/>
                <a:cs typeface="Palatino"/>
                <a:hlinkClick r:id="rId2"/>
              </a:rPr>
              <a:t>bgzimmerman@wisc.edu</a:t>
            </a:r>
            <a:endParaRPr lang="en-US" sz="1800" dirty="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664" y="2773430"/>
            <a:ext cx="54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Palatino"/>
                <a:cs typeface="Palatino"/>
              </a:rPr>
              <a:t>G-WOW Changing Climate Changing Culture Institute</a:t>
            </a:r>
          </a:p>
        </p:txBody>
      </p:sp>
    </p:spTree>
    <p:extLst>
      <p:ext uri="{BB962C8B-B14F-4D97-AF65-F5344CB8AC3E}">
        <p14:creationId xmlns:p14="http://schemas.microsoft.com/office/powerpoint/2010/main" val="387804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6244167" y="4868333"/>
            <a:ext cx="793750" cy="613834"/>
          </a:xfrm>
          <a:custGeom>
            <a:avLst/>
            <a:gdLst>
              <a:gd name="connsiteX0" fmla="*/ 21166 w 793750"/>
              <a:gd name="connsiteY0" fmla="*/ 603250 h 613834"/>
              <a:gd name="connsiteX1" fmla="*/ 793750 w 793750"/>
              <a:gd name="connsiteY1" fmla="*/ 613834 h 613834"/>
              <a:gd name="connsiteX2" fmla="*/ 772583 w 793750"/>
              <a:gd name="connsiteY2" fmla="*/ 381000 h 613834"/>
              <a:gd name="connsiteX3" fmla="*/ 486833 w 793750"/>
              <a:gd name="connsiteY3" fmla="*/ 317500 h 613834"/>
              <a:gd name="connsiteX4" fmla="*/ 190500 w 793750"/>
              <a:gd name="connsiteY4" fmla="*/ 158750 h 613834"/>
              <a:gd name="connsiteX5" fmla="*/ 0 w 793750"/>
              <a:gd name="connsiteY5" fmla="*/ 0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0" h="613834">
                <a:moveTo>
                  <a:pt x="21166" y="603250"/>
                </a:moveTo>
                <a:lnTo>
                  <a:pt x="793750" y="613834"/>
                </a:lnTo>
                <a:lnTo>
                  <a:pt x="772583" y="381000"/>
                </a:lnTo>
                <a:lnTo>
                  <a:pt x="486833" y="317500"/>
                </a:lnTo>
                <a:lnTo>
                  <a:pt x="190500" y="15875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675342" y="2333096"/>
            <a:ext cx="6781800" cy="3540125"/>
            <a:chOff x="866" y="1488"/>
            <a:chExt cx="4272" cy="2230"/>
          </a:xfrm>
        </p:grpSpPr>
        <p:sp>
          <p:nvSpPr>
            <p:cNvPr id="5" name="Freeform 35"/>
            <p:cNvSpPr>
              <a:spLocks/>
            </p:cNvSpPr>
            <p:nvPr/>
          </p:nvSpPr>
          <p:spPr bwMode="auto">
            <a:xfrm>
              <a:off x="3696" y="3025"/>
              <a:ext cx="549" cy="451"/>
            </a:xfrm>
            <a:custGeom>
              <a:avLst/>
              <a:gdLst>
                <a:gd name="T0" fmla="*/ 577 w 582"/>
                <a:gd name="T1" fmla="*/ 598 h 688"/>
                <a:gd name="T2" fmla="*/ 540 w 582"/>
                <a:gd name="T3" fmla="*/ 582 h 688"/>
                <a:gd name="T4" fmla="*/ 428 w 582"/>
                <a:gd name="T5" fmla="*/ 550 h 688"/>
                <a:gd name="T6" fmla="*/ 398 w 582"/>
                <a:gd name="T7" fmla="*/ 542 h 688"/>
                <a:gd name="T8" fmla="*/ 372 w 582"/>
                <a:gd name="T9" fmla="*/ 520 h 688"/>
                <a:gd name="T10" fmla="*/ 321 w 582"/>
                <a:gd name="T11" fmla="*/ 486 h 688"/>
                <a:gd name="T12" fmla="*/ 254 w 582"/>
                <a:gd name="T13" fmla="*/ 406 h 688"/>
                <a:gd name="T14" fmla="*/ 230 w 582"/>
                <a:gd name="T15" fmla="*/ 368 h 688"/>
                <a:gd name="T16" fmla="*/ 217 w 582"/>
                <a:gd name="T17" fmla="*/ 336 h 688"/>
                <a:gd name="T18" fmla="*/ 206 w 582"/>
                <a:gd name="T19" fmla="*/ 323 h 688"/>
                <a:gd name="T20" fmla="*/ 188 w 582"/>
                <a:gd name="T21" fmla="*/ 291 h 688"/>
                <a:gd name="T22" fmla="*/ 166 w 582"/>
                <a:gd name="T23" fmla="*/ 275 h 688"/>
                <a:gd name="T24" fmla="*/ 142 w 582"/>
                <a:gd name="T25" fmla="*/ 216 h 688"/>
                <a:gd name="T26" fmla="*/ 121 w 582"/>
                <a:gd name="T27" fmla="*/ 187 h 688"/>
                <a:gd name="T28" fmla="*/ 97 w 582"/>
                <a:gd name="T29" fmla="*/ 150 h 688"/>
                <a:gd name="T30" fmla="*/ 81 w 582"/>
                <a:gd name="T31" fmla="*/ 131 h 688"/>
                <a:gd name="T32" fmla="*/ 70 w 582"/>
                <a:gd name="T33" fmla="*/ 118 h 688"/>
                <a:gd name="T34" fmla="*/ 54 w 582"/>
                <a:gd name="T35" fmla="*/ 80 h 688"/>
                <a:gd name="T36" fmla="*/ 41 w 582"/>
                <a:gd name="T37" fmla="*/ 59 h 688"/>
                <a:gd name="T38" fmla="*/ 30 w 582"/>
                <a:gd name="T39" fmla="*/ 46 h 688"/>
                <a:gd name="T40" fmla="*/ 6 w 582"/>
                <a:gd name="T41" fmla="*/ 11 h 688"/>
                <a:gd name="T42" fmla="*/ 1 w 582"/>
                <a:gd name="T43" fmla="*/ 0 h 688"/>
                <a:gd name="T44" fmla="*/ 9 w 582"/>
                <a:gd name="T45" fmla="*/ 683 h 688"/>
                <a:gd name="T46" fmla="*/ 582 w 582"/>
                <a:gd name="T47" fmla="*/ 688 h 688"/>
                <a:gd name="T48" fmla="*/ 577 w 582"/>
                <a:gd name="T49" fmla="*/ 59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2" h="688">
                  <a:moveTo>
                    <a:pt x="577" y="598"/>
                  </a:moveTo>
                  <a:cubicBezTo>
                    <a:pt x="562" y="592"/>
                    <a:pt x="557" y="584"/>
                    <a:pt x="540" y="582"/>
                  </a:cubicBezTo>
                  <a:cubicBezTo>
                    <a:pt x="504" y="568"/>
                    <a:pt x="465" y="554"/>
                    <a:pt x="428" y="550"/>
                  </a:cubicBezTo>
                  <a:cubicBezTo>
                    <a:pt x="418" y="546"/>
                    <a:pt x="408" y="543"/>
                    <a:pt x="398" y="542"/>
                  </a:cubicBezTo>
                  <a:cubicBezTo>
                    <a:pt x="391" y="533"/>
                    <a:pt x="381" y="523"/>
                    <a:pt x="372" y="520"/>
                  </a:cubicBezTo>
                  <a:cubicBezTo>
                    <a:pt x="360" y="510"/>
                    <a:pt x="335" y="489"/>
                    <a:pt x="321" y="486"/>
                  </a:cubicBezTo>
                  <a:cubicBezTo>
                    <a:pt x="298" y="458"/>
                    <a:pt x="285" y="425"/>
                    <a:pt x="254" y="406"/>
                  </a:cubicBezTo>
                  <a:cubicBezTo>
                    <a:pt x="245" y="393"/>
                    <a:pt x="239" y="380"/>
                    <a:pt x="230" y="368"/>
                  </a:cubicBezTo>
                  <a:cubicBezTo>
                    <a:pt x="227" y="356"/>
                    <a:pt x="224" y="345"/>
                    <a:pt x="217" y="336"/>
                  </a:cubicBezTo>
                  <a:cubicBezTo>
                    <a:pt x="210" y="319"/>
                    <a:pt x="218" y="335"/>
                    <a:pt x="206" y="323"/>
                  </a:cubicBezTo>
                  <a:cubicBezTo>
                    <a:pt x="196" y="313"/>
                    <a:pt x="198" y="300"/>
                    <a:pt x="188" y="291"/>
                  </a:cubicBezTo>
                  <a:cubicBezTo>
                    <a:pt x="180" y="285"/>
                    <a:pt x="173" y="280"/>
                    <a:pt x="166" y="275"/>
                  </a:cubicBezTo>
                  <a:cubicBezTo>
                    <a:pt x="163" y="247"/>
                    <a:pt x="163" y="231"/>
                    <a:pt x="142" y="216"/>
                  </a:cubicBezTo>
                  <a:cubicBezTo>
                    <a:pt x="136" y="206"/>
                    <a:pt x="125" y="196"/>
                    <a:pt x="121" y="187"/>
                  </a:cubicBezTo>
                  <a:cubicBezTo>
                    <a:pt x="113" y="172"/>
                    <a:pt x="112" y="159"/>
                    <a:pt x="97" y="150"/>
                  </a:cubicBezTo>
                  <a:cubicBezTo>
                    <a:pt x="93" y="139"/>
                    <a:pt x="90" y="136"/>
                    <a:pt x="81" y="131"/>
                  </a:cubicBezTo>
                  <a:cubicBezTo>
                    <a:pt x="77" y="126"/>
                    <a:pt x="72" y="122"/>
                    <a:pt x="70" y="118"/>
                  </a:cubicBezTo>
                  <a:cubicBezTo>
                    <a:pt x="62" y="105"/>
                    <a:pt x="64" y="90"/>
                    <a:pt x="54" y="80"/>
                  </a:cubicBezTo>
                  <a:cubicBezTo>
                    <a:pt x="51" y="69"/>
                    <a:pt x="50" y="65"/>
                    <a:pt x="41" y="59"/>
                  </a:cubicBezTo>
                  <a:cubicBezTo>
                    <a:pt x="37" y="54"/>
                    <a:pt x="32" y="50"/>
                    <a:pt x="30" y="46"/>
                  </a:cubicBezTo>
                  <a:cubicBezTo>
                    <a:pt x="21" y="31"/>
                    <a:pt x="21" y="20"/>
                    <a:pt x="6" y="11"/>
                  </a:cubicBezTo>
                  <a:cubicBezTo>
                    <a:pt x="0" y="2"/>
                    <a:pt x="1" y="6"/>
                    <a:pt x="1" y="0"/>
                  </a:cubicBezTo>
                  <a:lnTo>
                    <a:pt x="9" y="683"/>
                  </a:lnTo>
                  <a:cubicBezTo>
                    <a:pt x="200" y="684"/>
                    <a:pt x="391" y="686"/>
                    <a:pt x="582" y="688"/>
                  </a:cubicBezTo>
                  <a:lnTo>
                    <a:pt x="577" y="59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3696" y="3338"/>
              <a:ext cx="545" cy="132"/>
            </a:xfrm>
            <a:custGeom>
              <a:avLst/>
              <a:gdLst>
                <a:gd name="T0" fmla="*/ 572 w 574"/>
                <a:gd name="T1" fmla="*/ 146 h 170"/>
                <a:gd name="T2" fmla="*/ 442 w 574"/>
                <a:gd name="T3" fmla="*/ 128 h 170"/>
                <a:gd name="T4" fmla="*/ 418 w 574"/>
                <a:gd name="T5" fmla="*/ 116 h 170"/>
                <a:gd name="T6" fmla="*/ 312 w 574"/>
                <a:gd name="T7" fmla="*/ 92 h 170"/>
                <a:gd name="T8" fmla="*/ 276 w 574"/>
                <a:gd name="T9" fmla="*/ 82 h 170"/>
                <a:gd name="T10" fmla="*/ 244 w 574"/>
                <a:gd name="T11" fmla="*/ 78 h 170"/>
                <a:gd name="T12" fmla="*/ 38 w 574"/>
                <a:gd name="T13" fmla="*/ 14 h 170"/>
                <a:gd name="T14" fmla="*/ 18 w 574"/>
                <a:gd name="T15" fmla="*/ 4 h 170"/>
                <a:gd name="T16" fmla="*/ 0 w 574"/>
                <a:gd name="T17" fmla="*/ 0 h 170"/>
                <a:gd name="T18" fmla="*/ 0 w 574"/>
                <a:gd name="T19" fmla="*/ 170 h 170"/>
                <a:gd name="T20" fmla="*/ 574 w 574"/>
                <a:gd name="T21" fmla="*/ 170 h 170"/>
                <a:gd name="T22" fmla="*/ 572 w 574"/>
                <a:gd name="T23" fmla="*/ 14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170">
                  <a:moveTo>
                    <a:pt x="572" y="146"/>
                  </a:moveTo>
                  <a:cubicBezTo>
                    <a:pt x="527" y="138"/>
                    <a:pt x="487" y="131"/>
                    <a:pt x="442" y="128"/>
                  </a:cubicBezTo>
                  <a:cubicBezTo>
                    <a:pt x="433" y="125"/>
                    <a:pt x="427" y="118"/>
                    <a:pt x="418" y="116"/>
                  </a:cubicBezTo>
                  <a:cubicBezTo>
                    <a:pt x="382" y="107"/>
                    <a:pt x="346" y="103"/>
                    <a:pt x="312" y="92"/>
                  </a:cubicBezTo>
                  <a:cubicBezTo>
                    <a:pt x="299" y="87"/>
                    <a:pt x="288" y="83"/>
                    <a:pt x="276" y="82"/>
                  </a:cubicBezTo>
                  <a:cubicBezTo>
                    <a:pt x="265" y="80"/>
                    <a:pt x="244" y="78"/>
                    <a:pt x="244" y="78"/>
                  </a:cubicBezTo>
                  <a:cubicBezTo>
                    <a:pt x="175" y="55"/>
                    <a:pt x="108" y="31"/>
                    <a:pt x="38" y="14"/>
                  </a:cubicBezTo>
                  <a:cubicBezTo>
                    <a:pt x="25" y="5"/>
                    <a:pt x="29" y="6"/>
                    <a:pt x="18" y="4"/>
                  </a:cubicBezTo>
                  <a:cubicBezTo>
                    <a:pt x="12" y="2"/>
                    <a:pt x="0" y="0"/>
                    <a:pt x="0" y="0"/>
                  </a:cubicBezTo>
                  <a:lnTo>
                    <a:pt x="0" y="170"/>
                  </a:lnTo>
                  <a:lnTo>
                    <a:pt x="574" y="170"/>
                  </a:lnTo>
                  <a:lnTo>
                    <a:pt x="572" y="146"/>
                  </a:lnTo>
                  <a:close/>
                </a:path>
              </a:pathLst>
            </a:custGeom>
            <a:solidFill>
              <a:srgbClr val="FE7878"/>
            </a:solidFill>
            <a:ln w="9525">
              <a:solidFill>
                <a:srgbClr val="FE787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23" y="1488"/>
              <a:ext cx="2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 dirty="0">
                  <a:latin typeface="Arial" charset="0"/>
                </a:rPr>
                <a:t>Risk Assessment</a:t>
              </a:r>
              <a:endParaRPr lang="en-US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794" y="2180"/>
              <a:ext cx="13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Probability of Dangerous Impact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584" y="1776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Present Climate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400" y="1776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latin typeface="Arial" charset="0"/>
                </a:rPr>
                <a:t>Predicted Climate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160" y="1935"/>
              <a:ext cx="0" cy="1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23" y="3487"/>
              <a:ext cx="27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Stressor (e.g. Temperature)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82" y="2694"/>
              <a:ext cx="13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Probability</a:t>
              </a: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160" y="2154"/>
              <a:ext cx="3086" cy="1256"/>
            </a:xfrm>
            <a:custGeom>
              <a:avLst/>
              <a:gdLst>
                <a:gd name="T0" fmla="*/ 0 w 1776"/>
                <a:gd name="T1" fmla="*/ 776 h 776"/>
                <a:gd name="T2" fmla="*/ 288 w 1776"/>
                <a:gd name="T3" fmla="*/ 728 h 776"/>
                <a:gd name="T4" fmla="*/ 624 w 1776"/>
                <a:gd name="T5" fmla="*/ 488 h 776"/>
                <a:gd name="T6" fmla="*/ 816 w 1776"/>
                <a:gd name="T7" fmla="*/ 248 h 776"/>
                <a:gd name="T8" fmla="*/ 960 w 1776"/>
                <a:gd name="T9" fmla="*/ 56 h 776"/>
                <a:gd name="T10" fmla="*/ 1056 w 1776"/>
                <a:gd name="T11" fmla="*/ 8 h 776"/>
                <a:gd name="T12" fmla="*/ 1152 w 1776"/>
                <a:gd name="T13" fmla="*/ 56 h 776"/>
                <a:gd name="T14" fmla="*/ 1344 w 1776"/>
                <a:gd name="T15" fmla="*/ 344 h 776"/>
                <a:gd name="T16" fmla="*/ 1536 w 1776"/>
                <a:gd name="T17" fmla="*/ 632 h 776"/>
                <a:gd name="T18" fmla="*/ 1776 w 1776"/>
                <a:gd name="T19" fmla="*/ 72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6" h="776">
                  <a:moveTo>
                    <a:pt x="0" y="776"/>
                  </a:moveTo>
                  <a:cubicBezTo>
                    <a:pt x="92" y="776"/>
                    <a:pt x="184" y="776"/>
                    <a:pt x="288" y="728"/>
                  </a:cubicBezTo>
                  <a:cubicBezTo>
                    <a:pt x="392" y="680"/>
                    <a:pt x="536" y="568"/>
                    <a:pt x="624" y="488"/>
                  </a:cubicBezTo>
                  <a:cubicBezTo>
                    <a:pt x="712" y="408"/>
                    <a:pt x="760" y="320"/>
                    <a:pt x="816" y="248"/>
                  </a:cubicBezTo>
                  <a:cubicBezTo>
                    <a:pt x="872" y="176"/>
                    <a:pt x="920" y="96"/>
                    <a:pt x="960" y="56"/>
                  </a:cubicBezTo>
                  <a:cubicBezTo>
                    <a:pt x="1000" y="16"/>
                    <a:pt x="1024" y="8"/>
                    <a:pt x="1056" y="8"/>
                  </a:cubicBezTo>
                  <a:cubicBezTo>
                    <a:pt x="1088" y="8"/>
                    <a:pt x="1104" y="0"/>
                    <a:pt x="1152" y="56"/>
                  </a:cubicBezTo>
                  <a:cubicBezTo>
                    <a:pt x="1200" y="112"/>
                    <a:pt x="1280" y="248"/>
                    <a:pt x="1344" y="344"/>
                  </a:cubicBezTo>
                  <a:cubicBezTo>
                    <a:pt x="1408" y="440"/>
                    <a:pt x="1464" y="568"/>
                    <a:pt x="1536" y="632"/>
                  </a:cubicBezTo>
                  <a:cubicBezTo>
                    <a:pt x="1608" y="696"/>
                    <a:pt x="1736" y="712"/>
                    <a:pt x="1776" y="7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3699" y="2082"/>
              <a:ext cx="0" cy="1396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930" y="2830"/>
              <a:ext cx="288" cy="25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943" y="1531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Impact </a:t>
              </a:r>
            </a:p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Threshold</a:t>
              </a: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3721" y="1978"/>
              <a:ext cx="409" cy="134"/>
            </a:xfrm>
            <a:prstGeom prst="line">
              <a:avLst/>
            </a:prstGeom>
            <a:noFill/>
            <a:ln w="38100">
              <a:solidFill>
                <a:srgbClr val="004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1160" y="3472"/>
              <a:ext cx="3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60" y="2168"/>
              <a:ext cx="3086" cy="1267"/>
            </a:xfrm>
            <a:custGeom>
              <a:avLst/>
              <a:gdLst>
                <a:gd name="T0" fmla="*/ 0 w 1824"/>
                <a:gd name="T1" fmla="*/ 736 h 784"/>
                <a:gd name="T2" fmla="*/ 144 w 1824"/>
                <a:gd name="T3" fmla="*/ 640 h 784"/>
                <a:gd name="T4" fmla="*/ 336 w 1824"/>
                <a:gd name="T5" fmla="*/ 304 h 784"/>
                <a:gd name="T6" fmla="*/ 432 w 1824"/>
                <a:gd name="T7" fmla="*/ 112 h 784"/>
                <a:gd name="T8" fmla="*/ 528 w 1824"/>
                <a:gd name="T9" fmla="*/ 16 h 784"/>
                <a:gd name="T10" fmla="*/ 624 w 1824"/>
                <a:gd name="T11" fmla="*/ 16 h 784"/>
                <a:gd name="T12" fmla="*/ 720 w 1824"/>
                <a:gd name="T13" fmla="*/ 112 h 784"/>
                <a:gd name="T14" fmla="*/ 912 w 1824"/>
                <a:gd name="T15" fmla="*/ 352 h 784"/>
                <a:gd name="T16" fmla="*/ 1152 w 1824"/>
                <a:gd name="T17" fmla="*/ 592 h 784"/>
                <a:gd name="T18" fmla="*/ 1584 w 1824"/>
                <a:gd name="T19" fmla="*/ 736 h 784"/>
                <a:gd name="T20" fmla="*/ 1824 w 1824"/>
                <a:gd name="T2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4" h="784">
                  <a:moveTo>
                    <a:pt x="0" y="736"/>
                  </a:moveTo>
                  <a:cubicBezTo>
                    <a:pt x="44" y="724"/>
                    <a:pt x="88" y="712"/>
                    <a:pt x="144" y="640"/>
                  </a:cubicBezTo>
                  <a:cubicBezTo>
                    <a:pt x="200" y="568"/>
                    <a:pt x="288" y="392"/>
                    <a:pt x="336" y="304"/>
                  </a:cubicBezTo>
                  <a:cubicBezTo>
                    <a:pt x="384" y="216"/>
                    <a:pt x="400" y="160"/>
                    <a:pt x="432" y="112"/>
                  </a:cubicBezTo>
                  <a:cubicBezTo>
                    <a:pt x="464" y="64"/>
                    <a:pt x="496" y="32"/>
                    <a:pt x="528" y="16"/>
                  </a:cubicBezTo>
                  <a:cubicBezTo>
                    <a:pt x="560" y="0"/>
                    <a:pt x="592" y="0"/>
                    <a:pt x="624" y="16"/>
                  </a:cubicBezTo>
                  <a:cubicBezTo>
                    <a:pt x="656" y="32"/>
                    <a:pt x="672" y="56"/>
                    <a:pt x="720" y="112"/>
                  </a:cubicBezTo>
                  <a:cubicBezTo>
                    <a:pt x="768" y="168"/>
                    <a:pt x="840" y="272"/>
                    <a:pt x="912" y="352"/>
                  </a:cubicBezTo>
                  <a:cubicBezTo>
                    <a:pt x="984" y="432"/>
                    <a:pt x="1040" y="528"/>
                    <a:pt x="1152" y="592"/>
                  </a:cubicBezTo>
                  <a:cubicBezTo>
                    <a:pt x="1264" y="656"/>
                    <a:pt x="1472" y="704"/>
                    <a:pt x="1584" y="736"/>
                  </a:cubicBezTo>
                  <a:cubicBezTo>
                    <a:pt x="1696" y="768"/>
                    <a:pt x="1760" y="776"/>
                    <a:pt x="1824" y="784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08414" y="1448860"/>
            <a:ext cx="6327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"/>
                <a:cs typeface="Palatino"/>
              </a:rPr>
              <a:t>Adaptation: change consequence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966" y="6001835"/>
            <a:ext cx="85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Adaptation: Changing the impacted event so that the consequences are not as bad</a:t>
            </a:r>
          </a:p>
        </p:txBody>
      </p:sp>
    </p:spTree>
    <p:extLst>
      <p:ext uri="{BB962C8B-B14F-4D97-AF65-F5344CB8AC3E}">
        <p14:creationId xmlns:p14="http://schemas.microsoft.com/office/powerpoint/2010/main" val="120550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809625"/>
            <a:ext cx="8224837" cy="666750"/>
          </a:xfrm>
        </p:spPr>
        <p:txBody>
          <a:bodyPr>
            <a:normAutofit fontScale="90000"/>
          </a:bodyPr>
          <a:lstStyle/>
          <a:p>
            <a:r>
              <a:rPr lang="en-US" sz="3800" u="sng" dirty="0">
                <a:latin typeface="Arial" charset="0"/>
                <a:ea typeface="ＭＳ Ｐゴシック" charset="0"/>
                <a:cs typeface="ＭＳ Ｐゴシック" charset="0"/>
              </a:rPr>
              <a:t>Climate Change and Risk: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727200"/>
            <a:ext cx="8224838" cy="4344988"/>
          </a:xfrm>
        </p:spPr>
        <p:txBody>
          <a:bodyPr/>
          <a:lstStyle/>
          <a:p>
            <a:pPr marL="111125" indent="-15875">
              <a:buFont typeface="Wingdings" charset="0"/>
              <a:buNone/>
            </a:pPr>
            <a:r>
              <a:rPr lang="en-US" sz="3000" b="1">
                <a:latin typeface="Arial" charset="0"/>
                <a:ea typeface="ＭＳ Ｐゴシック" charset="0"/>
                <a:cs typeface="ＭＳ Ｐゴシック" charset="0"/>
              </a:rPr>
              <a:t>Risk:</a:t>
            </a:r>
          </a:p>
          <a:p>
            <a:pPr marL="111125" indent="-15875">
              <a:buFont typeface="Wingdings" charset="0"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Probability of an event occurring times its consequence</a:t>
            </a:r>
            <a:endParaRPr lang="en-US" sz="30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146" name="Group 26"/>
          <p:cNvGraphicFramePr>
            <a:graphicFrameLocks noGrp="1"/>
          </p:cNvGraphicFramePr>
          <p:nvPr/>
        </p:nvGraphicFramePr>
        <p:xfrm>
          <a:off x="3365500" y="3638550"/>
          <a:ext cx="4635500" cy="2133601"/>
        </p:xfrm>
        <a:graphic>
          <a:graphicData uri="http://schemas.openxmlformats.org/drawingml/2006/table">
            <a:tbl>
              <a:tblPr/>
              <a:tblGrid>
                <a:gridCol w="231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1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4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Low Probability, High Consequence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4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 Probability, High Consequence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4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Low Probability, Low Consequence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4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 Probability, Low Consequence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927" name="Rectangle 18"/>
          <p:cNvSpPr>
            <a:spLocks noChangeArrowheads="1"/>
          </p:cNvSpPr>
          <p:nvPr/>
        </p:nvSpPr>
        <p:spPr bwMode="auto">
          <a:xfrm>
            <a:off x="4678363" y="5740400"/>
            <a:ext cx="1943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Probability </a:t>
            </a:r>
          </a:p>
        </p:txBody>
      </p:sp>
      <p:sp>
        <p:nvSpPr>
          <p:cNvPr id="38928" name="Rectangle 19"/>
          <p:cNvSpPr>
            <a:spLocks noChangeArrowheads="1"/>
          </p:cNvSpPr>
          <p:nvPr/>
        </p:nvSpPr>
        <p:spPr bwMode="auto">
          <a:xfrm rot="-5400000">
            <a:off x="1801813" y="4427537"/>
            <a:ext cx="2478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Consequence </a:t>
            </a:r>
          </a:p>
        </p:txBody>
      </p:sp>
      <p:sp>
        <p:nvSpPr>
          <p:cNvPr id="38929" name="Rectangle 21"/>
          <p:cNvSpPr>
            <a:spLocks noChangeArrowheads="1"/>
          </p:cNvSpPr>
          <p:nvPr/>
        </p:nvSpPr>
        <p:spPr bwMode="auto">
          <a:xfrm>
            <a:off x="1039813" y="3838575"/>
            <a:ext cx="1776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AA301"/>
                </a:solidFill>
                <a:latin typeface="Arial" charset="0"/>
                <a:ea typeface="ＭＳ Ｐゴシック" charset="0"/>
                <a:cs typeface="ＭＳ Ｐゴシック" charset="0"/>
              </a:rPr>
              <a:t>Adaptation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AA301"/>
                </a:solidFill>
                <a:latin typeface="Arial" charset="0"/>
                <a:ea typeface="ＭＳ Ｐゴシック" charset="0"/>
                <a:cs typeface="ＭＳ Ｐゴシック" charset="0"/>
              </a:rPr>
              <a:t>Policies</a:t>
            </a:r>
          </a:p>
        </p:txBody>
      </p:sp>
      <p:sp>
        <p:nvSpPr>
          <p:cNvPr id="38930" name="Line 22"/>
          <p:cNvSpPr>
            <a:spLocks noChangeShapeType="1"/>
          </p:cNvSpPr>
          <p:nvPr/>
        </p:nvSpPr>
        <p:spPr bwMode="auto">
          <a:xfrm>
            <a:off x="1943100" y="4660900"/>
            <a:ext cx="0" cy="838200"/>
          </a:xfrm>
          <a:prstGeom prst="line">
            <a:avLst/>
          </a:prstGeom>
          <a:noFill/>
          <a:ln w="63500">
            <a:solidFill>
              <a:srgbClr val="0AA30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31" name="Rectangle 23"/>
          <p:cNvSpPr>
            <a:spLocks noChangeArrowheads="1"/>
          </p:cNvSpPr>
          <p:nvPr/>
        </p:nvSpPr>
        <p:spPr bwMode="auto">
          <a:xfrm>
            <a:off x="5614988" y="2844800"/>
            <a:ext cx="1622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AA0000"/>
                </a:solidFill>
                <a:latin typeface="Arial" charset="0"/>
                <a:ea typeface="ＭＳ Ｐゴシック" charset="0"/>
                <a:cs typeface="ＭＳ Ｐゴシック" charset="0"/>
              </a:rPr>
              <a:t>Mitigation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AA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Policies</a:t>
            </a:r>
          </a:p>
        </p:txBody>
      </p:sp>
      <p:sp>
        <p:nvSpPr>
          <p:cNvPr id="38932" name="Line 24"/>
          <p:cNvSpPr>
            <a:spLocks noChangeShapeType="1"/>
          </p:cNvSpPr>
          <p:nvPr/>
        </p:nvSpPr>
        <p:spPr bwMode="auto">
          <a:xfrm flipH="1">
            <a:off x="3632200" y="3302000"/>
            <a:ext cx="1752600" cy="0"/>
          </a:xfrm>
          <a:prstGeom prst="line">
            <a:avLst/>
          </a:prstGeom>
          <a:noFill/>
          <a:ln w="63500">
            <a:solidFill>
              <a:srgbClr val="AA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Risk for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5069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Mitigation </a:t>
            </a:r>
            <a:r>
              <a:rPr lang="en-US" dirty="0">
                <a:sym typeface="Wingdings"/>
              </a:rPr>
              <a:t> “Top down” approach, emphasizes global action to produce local change</a:t>
            </a:r>
          </a:p>
          <a:p>
            <a:pPr lvl="1"/>
            <a:r>
              <a:rPr lang="en-US" dirty="0">
                <a:sym typeface="Wingdings"/>
              </a:rPr>
              <a:t>Politically charged</a:t>
            </a:r>
          </a:p>
          <a:p>
            <a:pPr lvl="1"/>
            <a:r>
              <a:rPr lang="en-US" dirty="0">
                <a:sym typeface="Wingdings"/>
              </a:rPr>
              <a:t>Distant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Adaptation </a:t>
            </a:r>
            <a:r>
              <a:rPr lang="en-US" dirty="0">
                <a:sym typeface="Wingdings"/>
              </a:rPr>
              <a:t> “Bottom up” approach can be more effective at engaging students / community</a:t>
            </a:r>
            <a:endParaRPr lang="en-US" dirty="0"/>
          </a:p>
          <a:p>
            <a:pPr lvl="1"/>
            <a:r>
              <a:rPr lang="en-US" dirty="0"/>
              <a:t>Less politically charged</a:t>
            </a:r>
          </a:p>
          <a:p>
            <a:pPr lvl="1"/>
            <a:r>
              <a:rPr lang="en-US" dirty="0"/>
              <a:t>Immediately relevant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3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>
                <a:latin typeface="Arial" charset="0"/>
                <a:ea typeface="ＭＳ Ｐゴシック" charset="0"/>
                <a:cs typeface="ＭＳ Ｐゴシック" charset="0"/>
              </a:rPr>
              <a:t>Climate Change and Risk: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Line 4"/>
          <p:cNvSpPr>
            <a:spLocks noChangeShapeType="1"/>
          </p:cNvSpPr>
          <p:nvPr/>
        </p:nvSpPr>
        <p:spPr bwMode="auto">
          <a:xfrm>
            <a:off x="2181225" y="1892300"/>
            <a:ext cx="0" cy="3200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>
            <a:off x="2181225" y="5092700"/>
            <a:ext cx="571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5" name="Rectangle 11"/>
          <p:cNvSpPr>
            <a:spLocks noChangeArrowheads="1"/>
          </p:cNvSpPr>
          <p:nvPr/>
        </p:nvSpPr>
        <p:spPr bwMode="auto">
          <a:xfrm>
            <a:off x="2486025" y="5092700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Near Term                        Long Term</a:t>
            </a:r>
          </a:p>
        </p:txBody>
      </p:sp>
      <p:sp>
        <p:nvSpPr>
          <p:cNvPr id="40966" name="Rectangle 12"/>
          <p:cNvSpPr>
            <a:spLocks noChangeArrowheads="1"/>
          </p:cNvSpPr>
          <p:nvPr/>
        </p:nvSpPr>
        <p:spPr bwMode="auto">
          <a:xfrm>
            <a:off x="765175" y="2120900"/>
            <a:ext cx="1438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Global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Regional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Local</a:t>
            </a:r>
          </a:p>
        </p:txBody>
      </p:sp>
      <p:sp>
        <p:nvSpPr>
          <p:cNvPr id="40967" name="Rectangle 13"/>
          <p:cNvSpPr>
            <a:spLocks noChangeArrowheads="1"/>
          </p:cNvSpPr>
          <p:nvPr/>
        </p:nvSpPr>
        <p:spPr bwMode="auto">
          <a:xfrm>
            <a:off x="3581400" y="5835650"/>
            <a:ext cx="5421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Adapted from:  Morgot and Agrawala: 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Benefits of Climate Change Policies (Ch. 1)</a:t>
            </a: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8" name="Rectangle 14"/>
          <p:cNvSpPr>
            <a:spLocks noChangeArrowheads="1"/>
          </p:cNvSpPr>
          <p:nvPr/>
        </p:nvSpPr>
        <p:spPr bwMode="auto">
          <a:xfrm>
            <a:off x="2600325" y="2867025"/>
            <a:ext cx="5173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Policy options for mitigation and adaptation involve very different scales (spatial and temporal)</a:t>
            </a:r>
          </a:p>
        </p:txBody>
      </p:sp>
    </p:spTree>
    <p:extLst>
      <p:ext uri="{BB962C8B-B14F-4D97-AF65-F5344CB8AC3E}">
        <p14:creationId xmlns:p14="http://schemas.microsoft.com/office/powerpoint/2010/main" val="175985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>
                <a:latin typeface="Arial" charset="0"/>
                <a:ea typeface="ＭＳ Ｐゴシック" charset="0"/>
                <a:cs typeface="ＭＳ Ｐゴシック" charset="0"/>
              </a:rPr>
              <a:t>Climate Change and Risk: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2981325" y="3492500"/>
            <a:ext cx="4648200" cy="1447800"/>
          </a:xfrm>
          <a:prstGeom prst="ellipse">
            <a:avLst/>
          </a:prstGeom>
          <a:solidFill>
            <a:srgbClr val="BAFF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2181225" y="1892300"/>
            <a:ext cx="0" cy="3200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2181225" y="5092700"/>
            <a:ext cx="571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4010025" y="3797300"/>
            <a:ext cx="3581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Adaptation Benefits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Reduced impact of unavoidable climate change</a:t>
            </a:r>
            <a:endParaRPr lang="en-US" sz="16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2486025" y="5092700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Near Term                        Long Term</a:t>
            </a:r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765175" y="2120900"/>
            <a:ext cx="1438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Global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Regional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Local</a:t>
            </a:r>
          </a:p>
        </p:txBody>
      </p:sp>
      <p:sp>
        <p:nvSpPr>
          <p:cNvPr id="43017" name="Rectangle 13"/>
          <p:cNvSpPr>
            <a:spLocks noChangeArrowheads="1"/>
          </p:cNvSpPr>
          <p:nvPr/>
        </p:nvSpPr>
        <p:spPr bwMode="auto">
          <a:xfrm>
            <a:off x="3581400" y="5835650"/>
            <a:ext cx="5421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Adapted from:  Morgot and Agrawala: 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Benefits of Climate Change Policies (Ch. 1)</a:t>
            </a: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>
                <a:latin typeface="Arial" charset="0"/>
                <a:ea typeface="ＭＳ Ｐゴシック" charset="0"/>
                <a:cs typeface="ＭＳ Ｐゴシック" charset="0"/>
              </a:rPr>
              <a:t>Climate Change and Risk: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2981325" y="3492500"/>
            <a:ext cx="4648200" cy="1447800"/>
          </a:xfrm>
          <a:prstGeom prst="ellipse">
            <a:avLst/>
          </a:prstGeom>
          <a:solidFill>
            <a:srgbClr val="BAFF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2181225" y="1892300"/>
            <a:ext cx="0" cy="3200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H="1">
            <a:off x="2181225" y="5092700"/>
            <a:ext cx="571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4010025" y="3797300"/>
            <a:ext cx="3581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Adaptation Benefits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Reduced impact of unavoidable climate change</a:t>
            </a:r>
            <a:endParaRPr lang="en-US" sz="16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3" name="Oval 9"/>
          <p:cNvSpPr>
            <a:spLocks noChangeArrowheads="1"/>
          </p:cNvSpPr>
          <p:nvPr/>
        </p:nvSpPr>
        <p:spPr bwMode="auto">
          <a:xfrm>
            <a:off x="3629025" y="1892300"/>
            <a:ext cx="3962400" cy="1524000"/>
          </a:xfrm>
          <a:prstGeom prst="ellipse">
            <a:avLst/>
          </a:prstGeom>
          <a:solidFill>
            <a:srgbClr val="FFC8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3781425" y="2179638"/>
            <a:ext cx="3810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Mitigation:  Direct Benefits</a:t>
            </a:r>
            <a:endParaRPr lang="en-US" sz="1600" u="sng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Avoided climate impacts; uneven distribution; not coupled with location of mitigation</a:t>
            </a:r>
          </a:p>
        </p:txBody>
      </p:sp>
      <p:sp>
        <p:nvSpPr>
          <p:cNvPr id="45065" name="Rectangle 11"/>
          <p:cNvSpPr>
            <a:spLocks noChangeArrowheads="1"/>
          </p:cNvSpPr>
          <p:nvPr/>
        </p:nvSpPr>
        <p:spPr bwMode="auto">
          <a:xfrm>
            <a:off x="2486025" y="5092700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Near Term                        Long Term</a:t>
            </a:r>
          </a:p>
        </p:txBody>
      </p:sp>
      <p:sp>
        <p:nvSpPr>
          <p:cNvPr id="45066" name="Rectangle 12"/>
          <p:cNvSpPr>
            <a:spLocks noChangeArrowheads="1"/>
          </p:cNvSpPr>
          <p:nvPr/>
        </p:nvSpPr>
        <p:spPr bwMode="auto">
          <a:xfrm>
            <a:off x="763588" y="2120900"/>
            <a:ext cx="1438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Global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Regional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Local</a:t>
            </a:r>
          </a:p>
        </p:txBody>
      </p:sp>
      <p:sp>
        <p:nvSpPr>
          <p:cNvPr id="45067" name="Rectangle 13"/>
          <p:cNvSpPr>
            <a:spLocks noChangeArrowheads="1"/>
          </p:cNvSpPr>
          <p:nvPr/>
        </p:nvSpPr>
        <p:spPr bwMode="auto">
          <a:xfrm>
            <a:off x="3581400" y="5835650"/>
            <a:ext cx="5421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Adapted from:  Morgot and Agrawala: 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Benefits of Climate Change Policies (Ch. 1)</a:t>
            </a: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1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u="sng">
                <a:latin typeface="Arial" charset="0"/>
                <a:ea typeface="ＭＳ Ｐゴシック" charset="0"/>
                <a:cs typeface="ＭＳ Ｐゴシック" charset="0"/>
              </a:rPr>
              <a:t>Climate Change and Risk: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Oval 9"/>
          <p:cNvSpPr>
            <a:spLocks noChangeArrowheads="1"/>
          </p:cNvSpPr>
          <p:nvPr/>
        </p:nvSpPr>
        <p:spPr bwMode="auto">
          <a:xfrm>
            <a:off x="2981325" y="3492500"/>
            <a:ext cx="4648200" cy="1447800"/>
          </a:xfrm>
          <a:prstGeom prst="ellipse">
            <a:avLst/>
          </a:prstGeom>
          <a:solidFill>
            <a:srgbClr val="BAFF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Line 5"/>
          <p:cNvSpPr>
            <a:spLocks noChangeShapeType="1"/>
          </p:cNvSpPr>
          <p:nvPr/>
        </p:nvSpPr>
        <p:spPr bwMode="auto">
          <a:xfrm>
            <a:off x="2181225" y="1892300"/>
            <a:ext cx="0" cy="3200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 flipH="1">
            <a:off x="2181225" y="5092700"/>
            <a:ext cx="571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0" name="Oval 7"/>
          <p:cNvSpPr>
            <a:spLocks noChangeArrowheads="1"/>
          </p:cNvSpPr>
          <p:nvPr/>
        </p:nvSpPr>
        <p:spPr bwMode="auto">
          <a:xfrm>
            <a:off x="2257425" y="2806700"/>
            <a:ext cx="1981200" cy="2209800"/>
          </a:xfrm>
          <a:prstGeom prst="ellipse">
            <a:avLst/>
          </a:prstGeom>
          <a:solidFill>
            <a:srgbClr val="FFC8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2333625" y="3035300"/>
            <a:ext cx="19050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Mitigation</a:t>
            </a: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Ancillary Benefits</a:t>
            </a:r>
            <a:endParaRPr lang="en-US" sz="1600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(Human health, and other benefits from limiting local / regional air pollution)</a:t>
            </a:r>
          </a:p>
        </p:txBody>
      </p:sp>
      <p:sp>
        <p:nvSpPr>
          <p:cNvPr id="47112" name="Rectangle 10"/>
          <p:cNvSpPr>
            <a:spLocks noChangeArrowheads="1"/>
          </p:cNvSpPr>
          <p:nvPr/>
        </p:nvSpPr>
        <p:spPr bwMode="auto">
          <a:xfrm>
            <a:off x="4010025" y="3797300"/>
            <a:ext cx="3581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Adaptation Benefits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Reduced impact of unavoidable climate change</a:t>
            </a:r>
            <a:endParaRPr lang="en-US" sz="16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3" name="Oval 11"/>
          <p:cNvSpPr>
            <a:spLocks noChangeArrowheads="1"/>
          </p:cNvSpPr>
          <p:nvPr/>
        </p:nvSpPr>
        <p:spPr bwMode="auto">
          <a:xfrm>
            <a:off x="3629025" y="1892300"/>
            <a:ext cx="3962400" cy="1524000"/>
          </a:xfrm>
          <a:prstGeom prst="ellipse">
            <a:avLst/>
          </a:prstGeom>
          <a:solidFill>
            <a:srgbClr val="FFC8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3781425" y="2179638"/>
            <a:ext cx="3810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u="sng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Mitigation:  Direct Benefits</a:t>
            </a:r>
            <a:endParaRPr lang="en-US" sz="1600" u="sng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Avoided climate impacts; uneven distribution; not coupled with location of mitigation</a:t>
            </a:r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2486025" y="5092700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Near Term                        Long Term</a:t>
            </a: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763588" y="2120900"/>
            <a:ext cx="1438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Global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Regional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Palatino" charset="0"/>
              <a:ea typeface="ＭＳ Ｐゴシック" charset="0"/>
              <a:cs typeface="ＭＳ Ｐゴシック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Palatino" charset="0"/>
                <a:ea typeface="ＭＳ Ｐゴシック" charset="0"/>
                <a:cs typeface="ＭＳ Ｐゴシック" charset="0"/>
              </a:rPr>
              <a:t>Local</a:t>
            </a:r>
          </a:p>
        </p:txBody>
      </p:sp>
      <p:sp>
        <p:nvSpPr>
          <p:cNvPr id="47117" name="Rectangle 17"/>
          <p:cNvSpPr>
            <a:spLocks noChangeArrowheads="1"/>
          </p:cNvSpPr>
          <p:nvPr/>
        </p:nvSpPr>
        <p:spPr bwMode="auto">
          <a:xfrm>
            <a:off x="3581400" y="5835650"/>
            <a:ext cx="5421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Adapted from:  Morgot and Agrawala: 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Benefits of Climate Change Policies (Ch. 1)</a:t>
            </a: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2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/>
                <a:ea typeface="MS PGothic" charset="0"/>
                <a:cs typeface="Palatino"/>
              </a:rPr>
              <a:t>Adaptation vs.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Climate change is seen as a political issue</a:t>
            </a:r>
            <a:endParaRPr lang="en-US" u="sng" dirty="0"/>
          </a:p>
          <a:p>
            <a:r>
              <a:rPr lang="en-US" dirty="0"/>
              <a:t>Mitigation: requires global response, much more politically charged</a:t>
            </a:r>
          </a:p>
          <a:p>
            <a:r>
              <a:rPr lang="en-US" dirty="0"/>
              <a:t>Adaptation: inherently local, less politically charged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Focus on adaptation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“We’re talking about how climate affects </a:t>
            </a:r>
            <a:r>
              <a:rPr lang="en-US" u="sng" dirty="0"/>
              <a:t>us</a:t>
            </a:r>
            <a:r>
              <a:rPr lang="en-US" dirty="0"/>
              <a:t>, not how it affects some politician in Washington”</a:t>
            </a:r>
          </a:p>
        </p:txBody>
      </p:sp>
    </p:spTree>
    <p:extLst>
      <p:ext uri="{BB962C8B-B14F-4D97-AF65-F5344CB8AC3E}">
        <p14:creationId xmlns:p14="http://schemas.microsoft.com/office/powerpoint/2010/main" val="227266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Science in the Classroom and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as a framework</a:t>
            </a:r>
          </a:p>
          <a:p>
            <a:r>
              <a:rPr lang="en-US" dirty="0"/>
              <a:t>Adaptation strategies</a:t>
            </a:r>
          </a:p>
          <a:p>
            <a:pPr lvl="1"/>
            <a:r>
              <a:rPr lang="en-US" dirty="0"/>
              <a:t>Focus on vulnerability</a:t>
            </a:r>
          </a:p>
          <a:p>
            <a:pPr lvl="1"/>
            <a:r>
              <a:rPr lang="en-US" dirty="0"/>
              <a:t>Co-benefits</a:t>
            </a:r>
          </a:p>
          <a:p>
            <a:pPr lvl="1"/>
            <a:r>
              <a:rPr lang="en-US" dirty="0"/>
              <a:t>Place-based / Personal stories</a:t>
            </a:r>
          </a:p>
          <a:p>
            <a:r>
              <a:rPr lang="en-US" dirty="0"/>
              <a:t>Talking about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13608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Strategy: Focus on Vulnerability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Storm Transposition Toolbox (</a:t>
            </a:r>
            <a:r>
              <a:rPr lang="en-US" dirty="0" err="1"/>
              <a:t>Liebl</a:t>
            </a:r>
            <a:r>
              <a:rPr lang="en-US" dirty="0"/>
              <a:t> / Potter)</a:t>
            </a:r>
          </a:p>
          <a:p>
            <a:r>
              <a:rPr lang="en-US" dirty="0"/>
              <a:t>Use a historical storm to examine vulnerability to flooding</a:t>
            </a:r>
          </a:p>
          <a:p>
            <a:r>
              <a:rPr lang="en-US" dirty="0"/>
              <a:t>Model hydrological response to that storm over a new area</a:t>
            </a:r>
          </a:p>
          <a:p>
            <a:r>
              <a:rPr lang="en-US" u="sng" dirty="0"/>
              <a:t>Advantage</a:t>
            </a:r>
            <a:r>
              <a:rPr lang="en-US" dirty="0"/>
              <a:t>: method bypasses personal belief system – we know the storm can happen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9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4128"/>
            <a:ext cx="8686800" cy="1144588"/>
          </a:xfrm>
        </p:spPr>
        <p:txBody>
          <a:bodyPr/>
          <a:lstStyle/>
          <a:p>
            <a:r>
              <a:rPr lang="en-US" sz="2800" b="1" i="1" dirty="0">
                <a:latin typeface="Cambria"/>
                <a:cs typeface="Cambria"/>
              </a:rPr>
              <a:t>The Wisconsin Initiative on Climate Change Impacts</a:t>
            </a:r>
            <a:br>
              <a:rPr lang="en-US" sz="2800" b="1" i="1" dirty="0">
                <a:latin typeface="Cambria"/>
                <a:cs typeface="Cambria"/>
              </a:rPr>
            </a:br>
            <a:r>
              <a:rPr lang="en-US" sz="3600" b="1" i="1" dirty="0">
                <a:latin typeface="Cambria"/>
                <a:cs typeface="Cambria"/>
              </a:rPr>
              <a:t>WICCI</a:t>
            </a:r>
            <a:endParaRPr lang="en-US" sz="2800" b="1" i="1" dirty="0">
              <a:latin typeface="Cambria"/>
              <a:cs typeface="Cambria"/>
            </a:endParaRPr>
          </a:p>
        </p:txBody>
      </p:sp>
      <p:pic>
        <p:nvPicPr>
          <p:cNvPr id="5" name="Picture 4" descr="assessment_cove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716"/>
            <a:ext cx="2766493" cy="359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567080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black"/>
                </a:solidFill>
                <a:latin typeface="Cambria"/>
                <a:cs typeface="Cambria"/>
              </a:rPr>
              <a:t>WICCI:  </a:t>
            </a:r>
            <a:r>
              <a:rPr lang="en-US" sz="2400" i="1" dirty="0">
                <a:solidFill>
                  <a:prstClr val="black"/>
                </a:solidFill>
                <a:latin typeface="Cambria"/>
                <a:cs typeface="Cambria"/>
              </a:rPr>
              <a:t>Enabling climate adaptation in Wisconsin and the Midwest 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86200" y="1828716"/>
            <a:ext cx="4355547" cy="3591587"/>
            <a:chOff x="4336785" y="1415715"/>
            <a:chExt cx="4355547" cy="35915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785" y="2641863"/>
              <a:ext cx="1524000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9810" b="5475"/>
            <a:stretch/>
          </p:blipFill>
          <p:spPr>
            <a:xfrm>
              <a:off x="7549332" y="3868635"/>
              <a:ext cx="1143000" cy="1138667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5955957" y="3864302"/>
              <a:ext cx="1516177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8332" y="1415715"/>
              <a:ext cx="1524000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7334"/>
            <a:stretch/>
          </p:blipFill>
          <p:spPr>
            <a:xfrm>
              <a:off x="7168332" y="2631014"/>
              <a:ext cx="1524000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4956" y="1415715"/>
              <a:ext cx="1524001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11" name="Picture 10" descr="GWOW.tif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" r="2732" b="503"/>
            <a:stretch/>
          </p:blipFill>
          <p:spPr>
            <a:xfrm>
              <a:off x="4336785" y="1415715"/>
              <a:ext cx="1148260" cy="114826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47" r="7753"/>
            <a:stretch/>
          </p:blipFill>
          <p:spPr>
            <a:xfrm>
              <a:off x="4336785" y="3864302"/>
              <a:ext cx="1524537" cy="114300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5957" y="2637527"/>
              <a:ext cx="1143000" cy="1143000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3021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1355725" y="-358775"/>
            <a:ext cx="10848975" cy="8664575"/>
            <a:chOff x="-854" y="-226"/>
            <a:chExt cx="6834" cy="5458"/>
          </a:xfrm>
        </p:grpSpPr>
        <p:pic>
          <p:nvPicPr>
            <p:cNvPr id="10249" name="Picture 3" descr="June1-15-2008midwest preci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4" y="-226"/>
              <a:ext cx="6834" cy="545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10250" name="Text Box 4"/>
            <p:cNvSpPr txBox="1">
              <a:spLocks noChangeArrowheads="1"/>
            </p:cNvSpPr>
            <p:nvPr/>
          </p:nvSpPr>
          <p:spPr bwMode="auto">
            <a:xfrm>
              <a:off x="3126" y="0"/>
              <a:ext cx="2634" cy="767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High Water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Storms of June 1-15, 2008</a:t>
              </a:r>
            </a:p>
          </p:txBody>
        </p:sp>
      </p:grpSp>
      <p:sp>
        <p:nvSpPr>
          <p:cNvPr id="64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337050"/>
            <a:ext cx="9417050" cy="252095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24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38 River gauges broke records</a:t>
            </a:r>
          </a:p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     810 Square miles of land flooded</a:t>
            </a:r>
          </a:p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     161 Communities overflowed 90 million gallons raw sewage</a:t>
            </a:r>
          </a:p>
          <a:p>
            <a:pPr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 2,500 Drinking water wells tested - 28% contaminated</a:t>
            </a:r>
          </a:p>
          <a:p>
            <a:pPr eaLnBrk="1" hangingPunct="1"/>
            <a:r>
              <a:rPr lang="en-US" sz="2400" dirty="0">
                <a:latin typeface="Calibri" pitchFamily="34" charset="0"/>
                <a:cs typeface="Calibri" pitchFamily="34" charset="0"/>
              </a:rPr>
              <a:t>  			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$34M in damage claims paid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Source: FEMA, WEM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  </a:t>
            </a:r>
          </a:p>
        </p:txBody>
      </p:sp>
      <p:pic>
        <p:nvPicPr>
          <p:cNvPr id="647175" name="Picture 7" descr="HWY 3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7475"/>
            <a:ext cx="37496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7174" name="Oval 6"/>
          <p:cNvSpPr>
            <a:spLocks noChangeArrowheads="1"/>
          </p:cNvSpPr>
          <p:nvPr/>
        </p:nvSpPr>
        <p:spPr bwMode="auto">
          <a:xfrm>
            <a:off x="782424" y="5913438"/>
            <a:ext cx="5149453" cy="68676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47176" name="Group 8"/>
          <p:cNvGrpSpPr>
            <a:grpSpLocks/>
          </p:cNvGrpSpPr>
          <p:nvPr/>
        </p:nvGrpSpPr>
        <p:grpSpPr bwMode="auto">
          <a:xfrm>
            <a:off x="5397500" y="1220788"/>
            <a:ext cx="3746500" cy="3127101"/>
            <a:chOff x="286" y="863"/>
            <a:chExt cx="2193" cy="1645"/>
          </a:xfrm>
        </p:grpSpPr>
        <p:pic>
          <p:nvPicPr>
            <p:cNvPr id="10247" name="Picture 16" descr="Reedsburg Sewage Treatment Plant flooding June 2008 (Hi Res Photo -Steve Zibell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863"/>
              <a:ext cx="2193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0"/>
            <p:cNvSpPr txBox="1">
              <a:spLocks noChangeArrowheads="1"/>
            </p:cNvSpPr>
            <p:nvPr/>
          </p:nvSpPr>
          <p:spPr bwMode="auto">
            <a:xfrm>
              <a:off x="2096" y="2328"/>
              <a:ext cx="243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DNR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Strategy: Focus on Vulnerability</a:t>
            </a:r>
          </a:p>
        </p:txBody>
      </p:sp>
      <p:pic>
        <p:nvPicPr>
          <p:cNvPr id="4" name="Picture 3" descr="googlemap_backgroun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:\Users\Owner\AppData\Local\Microsoft\Windows\Temporary Internet Files\Content.IE5\CWS0U94P\MC90044040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78542" y="1827311"/>
            <a:ext cx="810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white"/>
                </a:solidFill>
                <a:latin typeface="Calibri"/>
              </a:rPr>
              <a:t>Baraboo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363" y="6384710"/>
            <a:ext cx="1742525" cy="400110"/>
            <a:chOff x="871511" y="6124600"/>
            <a:chExt cx="2116896" cy="512862"/>
          </a:xfrm>
        </p:grpSpPr>
        <p:sp>
          <p:nvSpPr>
            <p:cNvPr id="10" name="TextBox 9"/>
            <p:cNvSpPr txBox="1"/>
            <p:nvPr/>
          </p:nvSpPr>
          <p:spPr>
            <a:xfrm>
              <a:off x="1439836" y="6124600"/>
              <a:ext cx="1548571" cy="512862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NOAA CSI-SARP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NA12OAR4310098</a:t>
              </a:r>
            </a:p>
          </p:txBody>
        </p:sp>
        <p:pic>
          <p:nvPicPr>
            <p:cNvPr id="11" name="Picture 35" descr="NOAA col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11" y="6124604"/>
              <a:ext cx="568325" cy="49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8" t="4710" r="9204" b="18166"/>
          <a:stretch>
            <a:fillRect/>
          </a:stretch>
        </p:blipFill>
        <p:spPr bwMode="auto">
          <a:xfrm>
            <a:off x="8491606" y="6196407"/>
            <a:ext cx="587452" cy="588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45548" y="407963"/>
            <a:ext cx="4501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Extreme Storm Transposition</a:t>
            </a:r>
          </a:p>
        </p:txBody>
      </p:sp>
    </p:spTree>
    <p:extLst>
      <p:ext uri="{BB962C8B-B14F-4D97-AF65-F5344CB8AC3E}">
        <p14:creationId xmlns:p14="http://schemas.microsoft.com/office/powerpoint/2010/main" val="12660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4662E-6 L 0.20834 0.432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21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0"/>
            <a:ext cx="9194800" cy="6896100"/>
          </a:xfr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921464" y="704622"/>
            <a:ext cx="1347929" cy="48244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85625" y="689418"/>
            <a:ext cx="1435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000000"/>
                </a:solidFill>
                <a:latin typeface="Arial"/>
              </a:rPr>
              <a:t>Transposed Peak Stage:</a:t>
            </a:r>
          </a:p>
          <a:p>
            <a:pPr algn="ctr" defTabSz="914400"/>
            <a:r>
              <a:rPr lang="en-US" dirty="0">
                <a:solidFill>
                  <a:srgbClr val="000000"/>
                </a:solidFill>
                <a:latin typeface="Arial"/>
              </a:rPr>
              <a:t>853.29’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389" y="2472733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000000"/>
                </a:solidFill>
                <a:latin typeface="Arial"/>
              </a:rPr>
              <a:t>100 Year </a:t>
            </a:r>
          </a:p>
          <a:p>
            <a:pPr algn="ctr" defTabSz="914400"/>
            <a:r>
              <a:rPr lang="en-US" dirty="0">
                <a:solidFill>
                  <a:srgbClr val="000000"/>
                </a:solidFill>
                <a:latin typeface="Arial"/>
              </a:rPr>
              <a:t>Flood Stage:</a:t>
            </a:r>
          </a:p>
          <a:p>
            <a:pPr algn="ctr" defTabSz="914400"/>
            <a:r>
              <a:rPr lang="en-US" dirty="0">
                <a:solidFill>
                  <a:srgbClr val="000000"/>
                </a:solidFill>
                <a:latin typeface="Arial"/>
              </a:rPr>
              <a:t>852.70’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99212" y="1745618"/>
            <a:ext cx="0" cy="64892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74523" y="2782669"/>
            <a:ext cx="1934343" cy="64633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000000"/>
                </a:solidFill>
                <a:latin typeface="Arial"/>
              </a:rPr>
              <a:t>Duration above 100 Year Flood Stage: </a:t>
            </a:r>
          </a:p>
          <a:p>
            <a:pPr algn="ctr" defTabSz="914400"/>
            <a:r>
              <a:rPr lang="en-US" sz="1200" b="1" dirty="0">
                <a:solidFill>
                  <a:srgbClr val="000000"/>
                </a:solidFill>
                <a:latin typeface="Arial"/>
              </a:rPr>
              <a:t>~10 Days</a:t>
            </a:r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flipH="1" flipV="1">
            <a:off x="3381306" y="1745618"/>
            <a:ext cx="1560389" cy="103705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V="1">
            <a:off x="4941695" y="1745618"/>
            <a:ext cx="1082841" cy="103705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70800" y="6369246"/>
            <a:ext cx="6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- Fletcher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9212" y="177496"/>
            <a:ext cx="51455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June 2008 Lake Stage, Transposed Case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457890"/>
            <a:ext cx="1742525" cy="400110"/>
            <a:chOff x="871511" y="6124600"/>
            <a:chExt cx="2116896" cy="512862"/>
          </a:xfrm>
        </p:grpSpPr>
        <p:sp>
          <p:nvSpPr>
            <p:cNvPr id="16" name="TextBox 15"/>
            <p:cNvSpPr txBox="1"/>
            <p:nvPr/>
          </p:nvSpPr>
          <p:spPr>
            <a:xfrm>
              <a:off x="1439836" y="6124600"/>
              <a:ext cx="1548571" cy="512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NOAA CSI-SARP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NA12OAR4310098</a:t>
              </a:r>
            </a:p>
          </p:txBody>
        </p:sp>
        <p:pic>
          <p:nvPicPr>
            <p:cNvPr id="18" name="Picture 35" descr="NOAA col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11" y="6124604"/>
              <a:ext cx="568325" cy="49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8" t="4710" r="9204" b="18166"/>
          <a:stretch>
            <a:fillRect/>
          </a:stretch>
        </p:blipFill>
        <p:spPr bwMode="auto">
          <a:xfrm>
            <a:off x="8556548" y="6307687"/>
            <a:ext cx="587452" cy="588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63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/>
          <a:stretch/>
        </p:blipFill>
        <p:spPr>
          <a:xfrm>
            <a:off x="-5230" y="0"/>
            <a:ext cx="11127442" cy="6858000"/>
          </a:xfrm>
        </p:spPr>
      </p:pic>
      <p:sp>
        <p:nvSpPr>
          <p:cNvPr id="3" name="TextBox 2"/>
          <p:cNvSpPr txBox="1"/>
          <p:nvPr/>
        </p:nvSpPr>
        <p:spPr>
          <a:xfrm>
            <a:off x="1828800" y="381000"/>
            <a:ext cx="1676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 853.29’ peak stage</a:t>
            </a:r>
          </a:p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(6”  DEM)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3742" y="6634808"/>
            <a:ext cx="6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00" b="1" dirty="0">
                <a:solidFill>
                  <a:srgbClr val="FFFFFF"/>
                </a:solidFill>
                <a:latin typeface="Calibri" panose="020F0502020204030204" pitchFamily="34" charset="0"/>
              </a:rPr>
              <a:t>- Fletcher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5230" y="6486413"/>
            <a:ext cx="1742525" cy="400110"/>
            <a:chOff x="871511" y="6123656"/>
            <a:chExt cx="2116896" cy="512862"/>
          </a:xfrm>
          <a:solidFill>
            <a:schemeClr val="bg1"/>
          </a:solidFill>
        </p:grpSpPr>
        <p:sp>
          <p:nvSpPr>
            <p:cNvPr id="7" name="TextBox 6"/>
            <p:cNvSpPr txBox="1"/>
            <p:nvPr/>
          </p:nvSpPr>
          <p:spPr>
            <a:xfrm>
              <a:off x="1439836" y="6123656"/>
              <a:ext cx="1548571" cy="51286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NOAA CSI-SARP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NA12OAR4310098</a:t>
              </a:r>
            </a:p>
          </p:txBody>
        </p:sp>
        <p:pic>
          <p:nvPicPr>
            <p:cNvPr id="8" name="Picture 35" descr="NOAA col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11" y="6124604"/>
              <a:ext cx="568325" cy="4928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8" t="4710" r="9204" b="18166"/>
          <a:stretch>
            <a:fillRect/>
          </a:stretch>
        </p:blipFill>
        <p:spPr bwMode="auto">
          <a:xfrm>
            <a:off x="8533524" y="6260609"/>
            <a:ext cx="587452" cy="588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41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Strategy: Co-benefits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Look for win-win (or win-win-win…) situations</a:t>
            </a:r>
          </a:p>
          <a:p>
            <a:r>
              <a:rPr lang="en-US" dirty="0"/>
              <a:t>Climate change is often not the main stressor, but is one of many important considerations</a:t>
            </a:r>
          </a:p>
          <a:p>
            <a:r>
              <a:rPr lang="en-US" dirty="0"/>
              <a:t>Look for actions that make sense anyway (CFL </a:t>
            </a:r>
            <a:r>
              <a:rPr lang="en-US" dirty="0" err="1"/>
              <a:t>lightbulbs</a:t>
            </a:r>
            <a:r>
              <a:rPr lang="en-US" dirty="0"/>
              <a:t> save energy costs, and reduce carbon)</a:t>
            </a:r>
          </a:p>
          <a:p>
            <a:r>
              <a:rPr lang="en-US" u="sng" dirty="0"/>
              <a:t>Advantage</a:t>
            </a:r>
            <a:r>
              <a:rPr lang="en-US" dirty="0"/>
              <a:t>: easier to bypass excessive risk tolerance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9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Co-benefits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05967" cy="249555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LaCrosse</a:t>
            </a:r>
            <a:r>
              <a:rPr lang="en-US" dirty="0"/>
              <a:t>, WI Climate Change Adaptation workshop</a:t>
            </a:r>
          </a:p>
          <a:p>
            <a:pPr lvl="1"/>
            <a:r>
              <a:rPr lang="en-US" dirty="0"/>
              <a:t>Identify flooding risk</a:t>
            </a:r>
          </a:p>
          <a:p>
            <a:pPr lvl="1"/>
            <a:r>
              <a:rPr lang="en-US" dirty="0"/>
              <a:t>EPA grant for green infrastructure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33705" y="1748366"/>
            <a:ext cx="2549378" cy="1969029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-6387"/>
              <a:satOff val="266"/>
              <a:lumOff val="-10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/>
          <p:cNvSpPr txBox="1"/>
          <p:nvPr/>
        </p:nvSpPr>
        <p:spPr>
          <a:xfrm>
            <a:off x="457200" y="4095750"/>
            <a:ext cx="8125883" cy="248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Garamond"/>
                <a:cs typeface="Garamond"/>
              </a:rPr>
              <a:t>Dane County Emergency Management Budget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latin typeface="Garamond"/>
                <a:cs typeface="Garamond"/>
              </a:rPr>
              <a:t>Identify risk from climate change due to extreme rainfall events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latin typeface="Garamond"/>
                <a:cs typeface="Garamond"/>
              </a:rPr>
              <a:t>Better preparedness to climate change increases overall resilience</a:t>
            </a:r>
          </a:p>
        </p:txBody>
      </p:sp>
    </p:spTree>
    <p:extLst>
      <p:ext uri="{BB962C8B-B14F-4D97-AF65-F5344CB8AC3E}">
        <p14:creationId xmlns:p14="http://schemas.microsoft.com/office/powerpoint/2010/main" val="389359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Co-benefits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05967" cy="2495550"/>
          </a:xfrm>
        </p:spPr>
        <p:txBody>
          <a:bodyPr>
            <a:normAutofit/>
          </a:bodyPr>
          <a:lstStyle/>
          <a:p>
            <a:r>
              <a:rPr lang="en-US" dirty="0"/>
              <a:t>WI Earth Partnership for Schools</a:t>
            </a:r>
          </a:p>
          <a:p>
            <a:pPr lvl="1"/>
            <a:r>
              <a:rPr lang="en-US" dirty="0"/>
              <a:t>Rain gardens improve general sustainability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56568"/>
            <a:ext cx="812588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Garamond"/>
                <a:cs typeface="Garamond"/>
              </a:rPr>
              <a:t>Look for opportunities to incorporate climate change resilience into existing activities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u="sng" dirty="0">
                <a:solidFill>
                  <a:prstClr val="black"/>
                </a:solidFill>
                <a:latin typeface="Garamond"/>
                <a:cs typeface="Garamond"/>
              </a:rPr>
              <a:t>Advantage</a:t>
            </a:r>
            <a:r>
              <a:rPr lang="en-US" sz="3200" dirty="0">
                <a:solidFill>
                  <a:prstClr val="black"/>
                </a:solidFill>
                <a:latin typeface="Garamond"/>
                <a:cs typeface="Garamond"/>
              </a:rPr>
              <a:t>: Improve overall sustainability, recognize complexity</a:t>
            </a:r>
            <a:endParaRPr lang="en-US" sz="2800" dirty="0">
              <a:solidFill>
                <a:prstClr val="black"/>
              </a:solidFill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66" y="1504951"/>
            <a:ext cx="3384551" cy="22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86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Place-based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5204883" cy="4982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Build awareness of climate impacts through relating to personal experiences</a:t>
            </a:r>
          </a:p>
          <a:p>
            <a:r>
              <a:rPr lang="en-US" u="sng" dirty="0"/>
              <a:t>Advantage</a:t>
            </a:r>
            <a:r>
              <a:rPr lang="en-US" dirty="0"/>
              <a:t>: placed-based inquiry demonstrates immediacy of climate change impacts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1" y="1756834"/>
            <a:ext cx="3704165" cy="37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11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/>
                <a:ea typeface="MS PGothic" charset="0"/>
                <a:cs typeface="Palatino"/>
              </a:rPr>
              <a:t>Local </a:t>
            </a:r>
            <a:r>
              <a:rPr lang="en-US" dirty="0">
                <a:latin typeface="Palatino"/>
                <a:ea typeface="MS PGothic" charset="0"/>
                <a:cs typeface="Palatino"/>
                <a:sym typeface="Wingdings"/>
              </a:rPr>
              <a:t> Global </a:t>
            </a:r>
            <a:r>
              <a:rPr lang="en-US" dirty="0">
                <a:latin typeface="Palatino"/>
                <a:ea typeface="MS PGothic" charset="0"/>
                <a:cs typeface="Palatino"/>
              </a:rPr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experience local conditions</a:t>
            </a:r>
          </a:p>
          <a:p>
            <a:r>
              <a:rPr lang="en-US" dirty="0"/>
              <a:t>Begin with local experience in order to engage students / community in the conversation</a:t>
            </a:r>
          </a:p>
          <a:p>
            <a:r>
              <a:rPr lang="en-US" dirty="0"/>
              <a:t>Move toward discussion of global responses that could / should be taken</a:t>
            </a:r>
          </a:p>
          <a:p>
            <a:pPr marL="0" indent="0">
              <a:buNone/>
            </a:pPr>
            <a:r>
              <a:rPr lang="en-US" dirty="0"/>
              <a:t>Distinctions between adaptation and mitigation are useful here</a:t>
            </a:r>
          </a:p>
        </p:txBody>
      </p:sp>
    </p:spTree>
    <p:extLst>
      <p:ext uri="{BB962C8B-B14F-4D97-AF65-F5344CB8AC3E}">
        <p14:creationId xmlns:p14="http://schemas.microsoft.com/office/powerpoint/2010/main" val="1287733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Science in the Classroom and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as a framework</a:t>
            </a:r>
          </a:p>
          <a:p>
            <a:r>
              <a:rPr lang="en-US" dirty="0"/>
              <a:t>Adaptation strategies</a:t>
            </a:r>
          </a:p>
          <a:p>
            <a:pPr lvl="1"/>
            <a:r>
              <a:rPr lang="en-US" dirty="0"/>
              <a:t>Focus on vulnerability</a:t>
            </a:r>
          </a:p>
          <a:p>
            <a:pPr lvl="1"/>
            <a:r>
              <a:rPr lang="en-US" dirty="0"/>
              <a:t>Co-benefits</a:t>
            </a:r>
          </a:p>
          <a:p>
            <a:pPr lvl="1"/>
            <a:r>
              <a:rPr lang="en-US" dirty="0"/>
              <a:t>Place-based / Personal stories</a:t>
            </a:r>
          </a:p>
          <a:p>
            <a:r>
              <a:rPr lang="en-US" dirty="0"/>
              <a:t>Talking about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8456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1598612"/>
          </a:xfrm>
        </p:spPr>
        <p:txBody>
          <a:bodyPr>
            <a:normAutofit/>
          </a:bodyPr>
          <a:lstStyle/>
          <a:p>
            <a:r>
              <a:rPr lang="en-US" b="1" dirty="0"/>
              <a:t>The Wisconsin Initiative on Climate Change Impacts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5800" y="2628900"/>
            <a:ext cx="2743200" cy="1645920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Climate</a:t>
            </a:r>
          </a:p>
          <a:p>
            <a:pPr algn="ctr"/>
            <a:r>
              <a:rPr lang="en-US" sz="3600" dirty="0"/>
              <a:t>Science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15000" y="2628900"/>
            <a:ext cx="2743200" cy="1645920"/>
          </a:xfrm>
          <a:prstGeom prst="roundRect">
            <a:avLst/>
          </a:prstGeom>
          <a:solidFill>
            <a:srgbClr val="1C961E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Climate Impacts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3429000" y="2861310"/>
            <a:ext cx="2286000" cy="118110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WICCI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0546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mbria"/>
                <a:cs typeface="Cambria"/>
              </a:rPr>
              <a:t>WICCI’s mission</a:t>
            </a:r>
            <a:r>
              <a:rPr lang="en-US" sz="2400" dirty="0">
                <a:latin typeface="Cambria"/>
                <a:cs typeface="Cambria"/>
              </a:rPr>
              <a:t> is to generate and share information that can limit vulnerability to climate change in Wisconsin and the Upper Midwest.</a:t>
            </a:r>
          </a:p>
        </p:txBody>
      </p:sp>
    </p:spTree>
    <p:extLst>
      <p:ext uri="{BB962C8B-B14F-4D97-AF65-F5344CB8AC3E}">
        <p14:creationId xmlns:p14="http://schemas.microsoft.com/office/powerpoint/2010/main" val="1044456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/>
                <a:ea typeface="MS PGothic" charset="0"/>
                <a:cs typeface="Palatino"/>
              </a:rPr>
              <a:t>Adaptation vs.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Climate change is seen as a political issue</a:t>
            </a:r>
            <a:endParaRPr lang="en-US" u="sng" dirty="0"/>
          </a:p>
          <a:p>
            <a:r>
              <a:rPr lang="en-US" dirty="0"/>
              <a:t>Mitigation: requires global response, much more politically charged</a:t>
            </a:r>
          </a:p>
          <a:p>
            <a:r>
              <a:rPr lang="en-US" dirty="0"/>
              <a:t>Adaptation: inherently local, less politically charged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Focus on adaptation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“We’re talking about how climate affects </a:t>
            </a:r>
            <a:r>
              <a:rPr lang="en-US" u="sng" dirty="0"/>
              <a:t>us</a:t>
            </a:r>
            <a:r>
              <a:rPr lang="en-US" dirty="0"/>
              <a:t>, not how it affects some politician in Washington”</a:t>
            </a:r>
          </a:p>
        </p:txBody>
      </p:sp>
    </p:spTree>
    <p:extLst>
      <p:ext uri="{BB962C8B-B14F-4D97-AF65-F5344CB8AC3E}">
        <p14:creationId xmlns:p14="http://schemas.microsoft.com/office/powerpoint/2010/main" val="687898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Thermometers don’t vote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7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Climate science is lumped into the political and economic debate of how we should respond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Point out that climate change is a scientific issue, not a political issue </a:t>
            </a:r>
          </a:p>
          <a:p>
            <a:pPr marL="0" indent="0">
              <a:buNone/>
            </a:pPr>
            <a:r>
              <a:rPr lang="en-US" dirty="0"/>
              <a:t>How should we respond? This question </a:t>
            </a:r>
            <a:r>
              <a:rPr lang="en-US" i="1" dirty="0"/>
              <a:t>does</a:t>
            </a:r>
            <a:r>
              <a:rPr lang="en-US" dirty="0"/>
              <a:t> require political and economic discussion.</a:t>
            </a:r>
          </a:p>
          <a:p>
            <a:pPr marL="0" indent="0" algn="ctr">
              <a:buNone/>
            </a:pPr>
            <a:r>
              <a:rPr lang="en-US" dirty="0"/>
              <a:t>“It’s hard to argue with a thermometer. How we should </a:t>
            </a:r>
            <a:r>
              <a:rPr lang="en-US" u="sng" dirty="0"/>
              <a:t>respond</a:t>
            </a:r>
            <a:r>
              <a:rPr lang="en-US" dirty="0"/>
              <a:t> to climate change, though, is an important issue that we should discuss.”</a:t>
            </a:r>
          </a:p>
        </p:txBody>
      </p:sp>
    </p:spTree>
    <p:extLst>
      <p:ext uri="{BB962C8B-B14F-4D97-AF65-F5344CB8AC3E}">
        <p14:creationId xmlns:p14="http://schemas.microsoft.com/office/powerpoint/2010/main" val="2603963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Acknowledge the elephant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There is political pressure to affirm or deny climate change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Acknowledge the politics and point out ways to avoid it.</a:t>
            </a:r>
          </a:p>
          <a:p>
            <a:pPr marL="0" indent="0" algn="ctr">
              <a:buNone/>
            </a:pPr>
            <a:r>
              <a:rPr lang="en-US" dirty="0"/>
              <a:t>“We are in the business of making the best decisions possible, with the best information available, about our natural and economic resources”</a:t>
            </a:r>
          </a:p>
          <a:p>
            <a:pPr marL="0" indent="0" algn="ctr">
              <a:buNone/>
            </a:pPr>
            <a:r>
              <a:rPr lang="en-US" dirty="0"/>
              <a:t>“We are not trying to promote doomsday scenarios, we are here to ensure an informed response to a serious environmental issue.</a:t>
            </a:r>
          </a:p>
        </p:txBody>
      </p:sp>
    </p:spTree>
    <p:extLst>
      <p:ext uri="{BB962C8B-B14F-4D97-AF65-F5344CB8AC3E}">
        <p14:creationId xmlns:p14="http://schemas.microsoft.com/office/powerpoint/2010/main" val="1522221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Focus on vulnerability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Political identity affects our willingness to address climate change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Focus on historical vulnerability</a:t>
            </a:r>
          </a:p>
          <a:p>
            <a:pPr marL="0" indent="0" algn="ctr">
              <a:buNone/>
            </a:pPr>
            <a:r>
              <a:rPr lang="en-US" dirty="0"/>
              <a:t>“We know this kind of event is possible, because it struck our neighboring town. We should use their experience as a learning opportunity.”</a:t>
            </a:r>
          </a:p>
          <a:p>
            <a:pPr marL="0" indent="0" algn="ctr">
              <a:buNone/>
            </a:pPr>
            <a:r>
              <a:rPr lang="en-US" dirty="0"/>
              <a:t>“We’re not talking about a hypothetical future, we’re talking about what we have all experienced.”</a:t>
            </a:r>
          </a:p>
        </p:txBody>
      </p:sp>
    </p:spTree>
    <p:extLst>
      <p:ext uri="{BB962C8B-B14F-4D97-AF65-F5344CB8AC3E}">
        <p14:creationId xmlns:p14="http://schemas.microsoft.com/office/powerpoint/2010/main" val="961836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Climate </a:t>
            </a:r>
            <a:r>
              <a:rPr lang="en-US" dirty="0" err="1"/>
              <a:t>Denialism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</a:t>
            </a:r>
            <a:r>
              <a:rPr lang="en-US" dirty="0" err="1"/>
              <a:t>Denialism</a:t>
            </a:r>
            <a:r>
              <a:rPr lang="en-US" dirty="0"/>
              <a:t> derails the conversation from the outset.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Know / anticipate your audience.</a:t>
            </a:r>
          </a:p>
          <a:p>
            <a:pPr marL="0" indent="0">
              <a:buNone/>
            </a:pPr>
            <a:r>
              <a:rPr lang="en-US" dirty="0"/>
              <a:t>Individuals: Triage (you can’t change everyone’s mind). </a:t>
            </a:r>
          </a:p>
          <a:p>
            <a:pPr marL="0" indent="0">
              <a:buNone/>
            </a:pPr>
            <a:r>
              <a:rPr lang="en-US" dirty="0"/>
              <a:t>Community efforts: Start with observed events or observed climate change to engage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1040324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Climate </a:t>
            </a:r>
            <a:r>
              <a:rPr lang="en-US" dirty="0" err="1"/>
              <a:t>Denialism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Denialist</a:t>
            </a:r>
            <a:r>
              <a:rPr lang="en-US" u="sng" dirty="0"/>
              <a:t> arguments</a:t>
            </a:r>
            <a:r>
              <a:rPr lang="en-US" dirty="0"/>
              <a:t>:</a:t>
            </a:r>
          </a:p>
          <a:p>
            <a:r>
              <a:rPr lang="en-US" dirty="0"/>
              <a:t>Arguments are typically based on a legitimate piece of evidence, data, or argument.</a:t>
            </a:r>
          </a:p>
          <a:p>
            <a:r>
              <a:rPr lang="en-US" dirty="0"/>
              <a:t>Identify and acknowledge the nugget of truth</a:t>
            </a:r>
          </a:p>
          <a:p>
            <a:r>
              <a:rPr lang="en-US" dirty="0"/>
              <a:t>Point out how that fact supports a different conclusion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45275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Legitimate Arguments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There are legitimate arguments about details of climate research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This is not a problem! Embrace these arguments! They only add to our understanding, and rarely negate the theory.</a:t>
            </a:r>
            <a:endParaRPr lang="en-US" i="1" u="sng" dirty="0"/>
          </a:p>
          <a:p>
            <a:pPr marL="0" indent="0" algn="ctr">
              <a:buNone/>
            </a:pPr>
            <a:r>
              <a:rPr lang="en-US" dirty="0"/>
              <a:t>“That is an important consideration. Here is how we have accounted for that consideration in our efforts.”</a:t>
            </a:r>
          </a:p>
        </p:txBody>
      </p:sp>
    </p:spTree>
    <p:extLst>
      <p:ext uri="{BB962C8B-B14F-4D97-AF65-F5344CB8AC3E}">
        <p14:creationId xmlns:p14="http://schemas.microsoft.com/office/powerpoint/2010/main" val="1969241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Climate variability vs.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The phrase “climate change” can cause immediate disengagement</a:t>
            </a:r>
          </a:p>
          <a:p>
            <a:pPr marL="0" indent="0">
              <a:buNone/>
            </a:pPr>
            <a:r>
              <a:rPr lang="en-US" u="sng" dirty="0"/>
              <a:t>Strategy</a:t>
            </a:r>
            <a:r>
              <a:rPr lang="en-US" dirty="0"/>
              <a:t>: Focus on climate variability (year to year changes, etc.) This will also increase resilience to climate change.</a:t>
            </a:r>
          </a:p>
          <a:p>
            <a:pPr marL="0" indent="0" algn="ctr">
              <a:buNone/>
            </a:pPr>
            <a:r>
              <a:rPr lang="en-US" dirty="0"/>
              <a:t>“We all know that any one winter can be very different from the next. We should be prepared for this kind of climate variability.”</a:t>
            </a:r>
          </a:p>
        </p:txBody>
      </p:sp>
    </p:spTree>
    <p:extLst>
      <p:ext uri="{BB962C8B-B14F-4D97-AF65-F5344CB8AC3E}">
        <p14:creationId xmlns:p14="http://schemas.microsoft.com/office/powerpoint/2010/main" val="559602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more examples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28266" y="2211185"/>
            <a:ext cx="1772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Skeptical Science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63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1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_network_with_Nodes_v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4" y="2088584"/>
            <a:ext cx="4969953" cy="4114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1598612"/>
          </a:xfrm>
        </p:spPr>
        <p:txBody>
          <a:bodyPr>
            <a:normAutofit/>
          </a:bodyPr>
          <a:lstStyle/>
          <a:p>
            <a:r>
              <a:rPr lang="en-US" b="1" dirty="0"/>
              <a:t>The Wisconsin Initiative on Climate Change Impacts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40300" y="3886200"/>
            <a:ext cx="698500" cy="9271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70401" y="2088584"/>
            <a:ext cx="4216400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>
                <a:latin typeface="Cambria"/>
                <a:cs typeface="Cambria"/>
              </a:rPr>
              <a:t>WICCI is:  </a:t>
            </a:r>
          </a:p>
          <a:p>
            <a:pPr algn="r"/>
            <a:r>
              <a:rPr lang="en-US" sz="2400" dirty="0">
                <a:latin typeface="Cambria"/>
                <a:cs typeface="Cambria"/>
              </a:rPr>
              <a:t>An open, decentralized network</a:t>
            </a:r>
          </a:p>
          <a:p>
            <a:pPr algn="r"/>
            <a:endParaRPr lang="en-US" sz="1200" i="1" dirty="0">
              <a:latin typeface="Cambria"/>
              <a:cs typeface="Cambria"/>
            </a:endParaRPr>
          </a:p>
          <a:p>
            <a:pPr algn="r"/>
            <a:r>
              <a:rPr lang="en-US" sz="2800" b="1" i="1" dirty="0">
                <a:latin typeface="Cambria"/>
                <a:cs typeface="Cambria"/>
              </a:rPr>
              <a:t>WICCI Engages:</a:t>
            </a:r>
            <a:endParaRPr lang="en-US" sz="2800" i="1" dirty="0">
              <a:latin typeface="Cambria"/>
              <a:cs typeface="Cambria"/>
            </a:endParaRPr>
          </a:p>
          <a:p>
            <a:pPr algn="r"/>
            <a:r>
              <a:rPr lang="en-US" sz="2400" dirty="0">
                <a:latin typeface="Cambria"/>
                <a:cs typeface="Cambria"/>
              </a:rPr>
              <a:t>Citizens, private and public decision-makers, scientists</a:t>
            </a:r>
          </a:p>
          <a:p>
            <a:pPr algn="r"/>
            <a:endParaRPr lang="en-US" sz="1200" dirty="0">
              <a:latin typeface="Cambria"/>
              <a:cs typeface="Cambria"/>
            </a:endParaRPr>
          </a:p>
          <a:p>
            <a:pPr algn="r"/>
            <a:r>
              <a:rPr lang="en-US" sz="2800" b="1" i="1" dirty="0">
                <a:latin typeface="Cambria"/>
                <a:cs typeface="Cambria"/>
              </a:rPr>
              <a:t>WICCI Enables:</a:t>
            </a:r>
            <a:endParaRPr lang="en-US" sz="2800" dirty="0">
              <a:latin typeface="Cambria"/>
              <a:cs typeface="Cambria"/>
            </a:endParaRPr>
          </a:p>
          <a:p>
            <a:pPr algn="r"/>
            <a:r>
              <a:rPr lang="en-US" sz="2400" dirty="0">
                <a:latin typeface="Cambria"/>
                <a:cs typeface="Cambria"/>
              </a:rPr>
              <a:t>Planning, investment, other adaptation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2195645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Place-based inquiry</a:t>
            </a:r>
          </a:p>
        </p:txBody>
      </p:sp>
      <p:pic>
        <p:nvPicPr>
          <p:cNvPr id="6" name="Picture 5" descr="screenshot_ChiBotGarden_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1752550" y="1311806"/>
            <a:ext cx="5632550" cy="4329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25518" y="5921917"/>
            <a:ext cx="408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/>
                <a:cs typeface="Palatino"/>
                <a:hlinkClick r:id="rId3"/>
              </a:rPr>
              <a:t>http://www.chicagobotanic.org/nasa</a:t>
            </a:r>
            <a:r>
              <a:rPr lang="en-US" dirty="0">
                <a:latin typeface="Palatino"/>
                <a:cs typeface="Palatin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2700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77"/>
            <a:ext cx="8229600" cy="1143000"/>
          </a:xfrm>
        </p:spPr>
        <p:txBody>
          <a:bodyPr/>
          <a:lstStyle/>
          <a:p>
            <a:r>
              <a:rPr lang="en-US" dirty="0" err="1"/>
              <a:t>www.ClimateWisconsin.org</a:t>
            </a:r>
            <a:endParaRPr lang="en-US" dirty="0"/>
          </a:p>
        </p:txBody>
      </p:sp>
      <p:pic>
        <p:nvPicPr>
          <p:cNvPr id="3" name="Picture 2" descr="screenshot_climatewisconsin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275167" y="1172139"/>
            <a:ext cx="4766160" cy="5474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5750" y="2085885"/>
            <a:ext cx="36300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Stories of how climate affects a wide range of issues in our state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Suggestions for educational activities related to each story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000" dirty="0">
                <a:latin typeface="Palatino"/>
                <a:cs typeface="Palatino"/>
                <a:hlinkClick r:id="rId3"/>
              </a:rPr>
              <a:t>www.climatewisconsin.org</a:t>
            </a:r>
            <a:r>
              <a:rPr lang="en-US" sz="2000" dirty="0">
                <a:latin typeface="Palatino"/>
                <a:cs typeface="Palatin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977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Climate Assessment</a:t>
            </a:r>
          </a:p>
        </p:txBody>
      </p:sp>
      <p:pic>
        <p:nvPicPr>
          <p:cNvPr id="4" name="Picture 3" descr="screenshot_climate_gov_NC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/>
          <a:stretch/>
        </p:blipFill>
        <p:spPr>
          <a:xfrm>
            <a:off x="1607135" y="1417638"/>
            <a:ext cx="5923379" cy="4509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1076" y="6081244"/>
            <a:ext cx="8475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alatino"/>
                <a:cs typeface="Palatino"/>
                <a:hlinkClick r:id="rId3"/>
              </a:rPr>
              <a:t>https://www.climate.gov/teaching/2014-national-climate-assessment-resources-educators</a:t>
            </a:r>
            <a:r>
              <a:rPr lang="en-US" sz="1600" dirty="0">
                <a:latin typeface="Palatino"/>
                <a:cs typeface="Palatin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129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Climate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8249" y="6165911"/>
            <a:ext cx="45011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Palatino"/>
                <a:cs typeface="Palatino"/>
                <a:hlinkClick r:id="rId2"/>
              </a:rPr>
              <a:t>http://climate.nasa.gov/resources/education/</a:t>
            </a:r>
            <a:r>
              <a:rPr lang="en-US" sz="1600" dirty="0">
                <a:latin typeface="Palatino"/>
                <a:cs typeface="Palatino"/>
              </a:rPr>
              <a:t> </a:t>
            </a:r>
          </a:p>
          <a:p>
            <a:pPr algn="ctr"/>
            <a:r>
              <a:rPr lang="en-US" sz="1600" dirty="0">
                <a:latin typeface="Palatino"/>
                <a:cs typeface="Palatino"/>
                <a:hlinkClick r:id="rId3"/>
              </a:rPr>
              <a:t>http://climate.nasa.gov/</a:t>
            </a:r>
            <a:r>
              <a:rPr lang="en-US" sz="1600" dirty="0">
                <a:latin typeface="Palatino"/>
                <a:cs typeface="Palatino"/>
              </a:rPr>
              <a:t> </a:t>
            </a:r>
          </a:p>
        </p:txBody>
      </p:sp>
      <p:pic>
        <p:nvPicPr>
          <p:cNvPr id="3" name="Picture 2" descr="screenshot_nasa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>
          <a:xfrm>
            <a:off x="1462616" y="1263430"/>
            <a:ext cx="6212417" cy="4737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203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WDNR Climate change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2327" y="6165911"/>
            <a:ext cx="543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Palatino"/>
                <a:cs typeface="Palatino"/>
                <a:hlinkClick r:id="rId2"/>
              </a:rPr>
              <a:t>http://dnr.wi.gov/eek/teacher/climatechangeguide.htm</a:t>
            </a:r>
            <a:r>
              <a:rPr lang="en-US" sz="1600" dirty="0">
                <a:latin typeface="Palatino"/>
                <a:cs typeface="Palatino"/>
              </a:rPr>
              <a:t> </a:t>
            </a:r>
          </a:p>
        </p:txBody>
      </p:sp>
      <p:pic>
        <p:nvPicPr>
          <p:cNvPr id="4" name="Picture 3" descr="screenshot_DNR_CC_teachin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/>
          <a:stretch/>
        </p:blipFill>
        <p:spPr>
          <a:xfrm>
            <a:off x="2399313" y="1417638"/>
            <a:ext cx="4339024" cy="4660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51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WICCI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690" y="6165911"/>
            <a:ext cx="6486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Palatino"/>
                <a:cs typeface="Palatino"/>
                <a:hlinkClick r:id="rId2"/>
              </a:rPr>
              <a:t>http://www.wicci.wisc.edu/news-kidsandclimate.php</a:t>
            </a:r>
            <a:endParaRPr lang="en-US" sz="1600" dirty="0">
              <a:latin typeface="Palatino"/>
              <a:cs typeface="Palatino"/>
            </a:endParaRPr>
          </a:p>
          <a:p>
            <a:pPr algn="ctr"/>
            <a:r>
              <a:rPr lang="en-US" sz="1600" dirty="0">
                <a:latin typeface="Palatino"/>
                <a:cs typeface="Palatino"/>
              </a:rPr>
              <a:t> </a:t>
            </a:r>
            <a:r>
              <a:rPr lang="en-US" sz="1600" dirty="0">
                <a:latin typeface="Palatino"/>
                <a:cs typeface="Palatino"/>
                <a:hlinkClick r:id="rId3"/>
              </a:rPr>
              <a:t>http://ccr.aos.wisc.edu/resources/data_scripts/wisconsin_climate/</a:t>
            </a:r>
            <a:r>
              <a:rPr lang="en-US" sz="1600" dirty="0">
                <a:latin typeface="Palatino"/>
                <a:cs typeface="Palatino"/>
              </a:rPr>
              <a:t> </a:t>
            </a:r>
          </a:p>
        </p:txBody>
      </p:sp>
      <p:pic>
        <p:nvPicPr>
          <p:cNvPr id="3" name="Picture 2" descr="screenshot_wicci_CCeducation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/>
          <a:stretch/>
        </p:blipFill>
        <p:spPr>
          <a:xfrm>
            <a:off x="1712722" y="1306247"/>
            <a:ext cx="5712205" cy="4694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208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G-WOW: </a:t>
            </a:r>
            <a:r>
              <a:rPr lang="en-US" sz="2000" dirty="0">
                <a:hlinkClick r:id="rId2"/>
              </a:rPr>
              <a:t>http://www.g-wow.org/en-us/default.aspx</a:t>
            </a:r>
            <a:r>
              <a:rPr lang="en-US" sz="2000" dirty="0"/>
              <a:t> </a:t>
            </a:r>
          </a:p>
          <a:p>
            <a:r>
              <a:rPr lang="en-US" sz="2000" dirty="0"/>
              <a:t>WICCI: </a:t>
            </a:r>
            <a:r>
              <a:rPr lang="en-US" sz="2000" dirty="0">
                <a:hlinkClick r:id="rId3"/>
              </a:rPr>
              <a:t>http://www.wicci.wisc.edu</a:t>
            </a:r>
            <a:r>
              <a:rPr lang="en-US" sz="2000" dirty="0"/>
              <a:t> </a:t>
            </a:r>
          </a:p>
          <a:p>
            <a:r>
              <a:rPr lang="en-US" sz="2000" dirty="0"/>
              <a:t>WICCI “Interactive” Maps: </a:t>
            </a:r>
            <a:r>
              <a:rPr lang="en-US" sz="2000" dirty="0">
                <a:hlinkClick r:id="rId4"/>
              </a:rPr>
              <a:t>http://ccr.aos.wisc.edu/resources/data_scripts/wisconsin_climate/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ClimateWisconsin</a:t>
            </a:r>
            <a:r>
              <a:rPr lang="en-US" sz="2000" dirty="0"/>
              <a:t>: </a:t>
            </a:r>
            <a:r>
              <a:rPr lang="en-US" sz="2000" dirty="0">
                <a:hlinkClick r:id="rId5"/>
              </a:rPr>
              <a:t>http://www.climatewisconsin.org</a:t>
            </a:r>
            <a:r>
              <a:rPr lang="en-US" sz="2000" dirty="0"/>
              <a:t> </a:t>
            </a:r>
          </a:p>
          <a:p>
            <a:r>
              <a:rPr lang="en-US" sz="2000" dirty="0"/>
              <a:t>Chicago Botanic Garden: </a:t>
            </a:r>
            <a:r>
              <a:rPr lang="en-US" sz="2000" dirty="0">
                <a:hlinkClick r:id="rId6"/>
              </a:rPr>
              <a:t>http://www.chicagobotanic.org/nasa</a:t>
            </a:r>
            <a:r>
              <a:rPr lang="en-US" sz="2000" dirty="0"/>
              <a:t>  </a:t>
            </a:r>
          </a:p>
          <a:p>
            <a:r>
              <a:rPr lang="en-US" sz="2000" dirty="0"/>
              <a:t>National Climate Assessment: </a:t>
            </a:r>
            <a:r>
              <a:rPr lang="en-US" sz="2000" dirty="0">
                <a:hlinkClick r:id="rId7"/>
              </a:rPr>
              <a:t>https://www.climate.gov/teaching/2014-national-climate-assessment-resources-educators</a:t>
            </a:r>
            <a:r>
              <a:rPr lang="en-US" sz="2000" dirty="0"/>
              <a:t>  </a:t>
            </a:r>
          </a:p>
          <a:p>
            <a:r>
              <a:rPr lang="en-US" sz="2000" dirty="0"/>
              <a:t>NASA Climate Resources: </a:t>
            </a:r>
            <a:r>
              <a:rPr lang="en-US" sz="2000" dirty="0">
                <a:hlinkClick r:id="rId8"/>
              </a:rPr>
              <a:t>http://climate.nasa.gov/resources/education/</a:t>
            </a:r>
            <a:r>
              <a:rPr lang="en-US" sz="2000" dirty="0"/>
              <a:t>  and </a:t>
            </a:r>
            <a:r>
              <a:rPr lang="en-US" sz="2000" dirty="0">
                <a:hlinkClick r:id="rId9"/>
              </a:rPr>
              <a:t>http://climate.nasa.gov/</a:t>
            </a:r>
            <a:endParaRPr lang="en-US" sz="2000" dirty="0"/>
          </a:p>
          <a:p>
            <a:r>
              <a:rPr lang="en-US" sz="2000" dirty="0"/>
              <a:t>Wisconsin DNR Climate Change Education materials: </a:t>
            </a:r>
            <a:r>
              <a:rPr lang="en-US" sz="2000" dirty="0">
                <a:hlinkClick r:id="rId10"/>
              </a:rPr>
              <a:t>http://dnr.wi.gov/eek/teacher/climatechangeguide.htm</a:t>
            </a:r>
            <a:r>
              <a:rPr lang="en-US" sz="2000" dirty="0"/>
              <a:t>  </a:t>
            </a:r>
          </a:p>
          <a:p>
            <a:r>
              <a:rPr lang="en-US" sz="2000" dirty="0" err="1"/>
              <a:t>GlobalChange.gov</a:t>
            </a:r>
            <a:r>
              <a:rPr lang="en-US" sz="2000" dirty="0"/>
              <a:t>: </a:t>
            </a:r>
            <a:r>
              <a:rPr lang="en-US" sz="2000" dirty="0">
                <a:hlinkClick r:id="rId11"/>
              </a:rPr>
              <a:t>http://www.globalchange.gov/browse</a:t>
            </a:r>
            <a:r>
              <a:rPr lang="en-US" sz="2000">
                <a:hlinkClick r:id="rId11"/>
              </a:rPr>
              <a:t>/educators</a:t>
            </a:r>
            <a:r>
              <a:rPr lang="en-US" sz="2000"/>
              <a:t>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098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Strategy: Triage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DNR </a:t>
            </a:r>
            <a:r>
              <a:rPr lang="en-US" dirty="0" err="1"/>
              <a:t>Driftless</a:t>
            </a:r>
            <a:r>
              <a:rPr lang="en-US" dirty="0"/>
              <a:t> Area Master Plan</a:t>
            </a:r>
          </a:p>
          <a:p>
            <a:r>
              <a:rPr lang="en-US" dirty="0"/>
              <a:t>Trout habitat will greatly diminish with climate change</a:t>
            </a:r>
          </a:p>
          <a:p>
            <a:pPr lvl="1"/>
            <a:r>
              <a:rPr lang="en-US" dirty="0"/>
              <a:t>Some streams are already extremely vulnerable – assume these are lost</a:t>
            </a:r>
          </a:p>
          <a:p>
            <a:pPr lvl="1"/>
            <a:r>
              <a:rPr lang="en-US" dirty="0"/>
              <a:t>Some streams will likely be fine – these streams do not need resources for additional restoration</a:t>
            </a:r>
          </a:p>
          <a:p>
            <a:r>
              <a:rPr lang="en-US" u="sng" dirty="0"/>
              <a:t>Advantage</a:t>
            </a:r>
            <a:r>
              <a:rPr lang="en-US" dirty="0"/>
              <a:t>: efficient use of resources, community involvement in decision-making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5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17"/>
            <a:ext cx="9144000" cy="199584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Mitro1TUMeeting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16793" r="22120" b="12104"/>
          <a:stretch/>
        </p:blipFill>
        <p:spPr>
          <a:xfrm>
            <a:off x="2506081" y="4531043"/>
            <a:ext cx="2118977" cy="164592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52" y="4531043"/>
            <a:ext cx="2194560" cy="164592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6201" y="2362200"/>
            <a:ext cx="40386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mbria"/>
                <a:cs typeface="Cambria"/>
              </a:rPr>
              <a:t>The Wisconsin Department of Natural Resources used WICCI results to help </a:t>
            </a:r>
            <a:r>
              <a:rPr lang="en-US" sz="2200" b="1" i="1" dirty="0">
                <a:latin typeface="Cambria"/>
                <a:cs typeface="Cambria"/>
              </a:rPr>
              <a:t>prioritize management priorities</a:t>
            </a:r>
            <a:r>
              <a:rPr lang="en-US" sz="2200" dirty="0">
                <a:latin typeface="Cambria"/>
                <a:cs typeface="Cambria"/>
              </a:rPr>
              <a:t> for their </a:t>
            </a:r>
            <a:r>
              <a:rPr lang="en-US" sz="2200" dirty="0" err="1">
                <a:latin typeface="Cambria"/>
                <a:cs typeface="Cambria"/>
              </a:rPr>
              <a:t>Driftless</a:t>
            </a:r>
            <a:r>
              <a:rPr lang="en-US" sz="2200" dirty="0">
                <a:latin typeface="Cambria"/>
                <a:cs typeface="Cambria"/>
              </a:rPr>
              <a:t> Area Master Plan</a:t>
            </a:r>
          </a:p>
        </p:txBody>
      </p:sp>
      <p:pic>
        <p:nvPicPr>
          <p:cNvPr id="9" name="Picture 8" descr="driftless_master_plan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11016" r="5906"/>
          <a:stretch/>
        </p:blipFill>
        <p:spPr>
          <a:xfrm>
            <a:off x="4785526" y="2823719"/>
            <a:ext cx="4204860" cy="335324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01792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Science in the Classroom and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as a framework</a:t>
            </a:r>
          </a:p>
          <a:p>
            <a:r>
              <a:rPr lang="en-US" u="sng" dirty="0"/>
              <a:t>Adaptation strategies</a:t>
            </a:r>
          </a:p>
          <a:p>
            <a:pPr lvl="1"/>
            <a:r>
              <a:rPr lang="en-US" dirty="0"/>
              <a:t>Focus on vulnerability</a:t>
            </a:r>
          </a:p>
          <a:p>
            <a:pPr lvl="1"/>
            <a:r>
              <a:rPr lang="en-US" dirty="0"/>
              <a:t>Triage</a:t>
            </a:r>
          </a:p>
          <a:p>
            <a:pPr lvl="1"/>
            <a:r>
              <a:rPr lang="en-US" dirty="0"/>
              <a:t>Co-benefits</a:t>
            </a:r>
          </a:p>
          <a:p>
            <a:pPr lvl="1"/>
            <a:r>
              <a:rPr lang="en-US" dirty="0"/>
              <a:t>Place-based / Personal stories</a:t>
            </a:r>
          </a:p>
          <a:p>
            <a:r>
              <a:rPr lang="en-US" dirty="0"/>
              <a:t>Some resources for climate education</a:t>
            </a:r>
          </a:p>
        </p:txBody>
      </p:sp>
    </p:spTree>
    <p:extLst>
      <p:ext uri="{BB962C8B-B14F-4D97-AF65-F5344CB8AC3E}">
        <p14:creationId xmlns:p14="http://schemas.microsoft.com/office/powerpoint/2010/main" val="703841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Science in the Classroom and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as a framework</a:t>
            </a:r>
          </a:p>
          <a:p>
            <a:r>
              <a:rPr lang="en-US" dirty="0"/>
              <a:t>Adaptation strategies</a:t>
            </a:r>
          </a:p>
          <a:p>
            <a:pPr lvl="1"/>
            <a:r>
              <a:rPr lang="en-US" dirty="0"/>
              <a:t>Focus on vulnerability</a:t>
            </a:r>
          </a:p>
          <a:p>
            <a:pPr lvl="1"/>
            <a:r>
              <a:rPr lang="en-US" dirty="0"/>
              <a:t>Co-benefits</a:t>
            </a:r>
          </a:p>
          <a:p>
            <a:pPr lvl="1"/>
            <a:r>
              <a:rPr lang="en-US" dirty="0"/>
              <a:t>Place-based / Personal stories</a:t>
            </a:r>
          </a:p>
          <a:p>
            <a:r>
              <a:rPr lang="en-US" dirty="0"/>
              <a:t>Talking about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12730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675342" y="2333096"/>
            <a:ext cx="6245225" cy="3540125"/>
            <a:chOff x="866" y="1488"/>
            <a:chExt cx="3934" cy="2230"/>
          </a:xfrm>
        </p:grpSpPr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3270" y="3194"/>
              <a:ext cx="971" cy="276"/>
            </a:xfrm>
            <a:custGeom>
              <a:avLst/>
              <a:gdLst>
                <a:gd name="T0" fmla="*/ 572 w 574"/>
                <a:gd name="T1" fmla="*/ 146 h 170"/>
                <a:gd name="T2" fmla="*/ 442 w 574"/>
                <a:gd name="T3" fmla="*/ 128 h 170"/>
                <a:gd name="T4" fmla="*/ 418 w 574"/>
                <a:gd name="T5" fmla="*/ 116 h 170"/>
                <a:gd name="T6" fmla="*/ 312 w 574"/>
                <a:gd name="T7" fmla="*/ 92 h 170"/>
                <a:gd name="T8" fmla="*/ 276 w 574"/>
                <a:gd name="T9" fmla="*/ 82 h 170"/>
                <a:gd name="T10" fmla="*/ 244 w 574"/>
                <a:gd name="T11" fmla="*/ 78 h 170"/>
                <a:gd name="T12" fmla="*/ 38 w 574"/>
                <a:gd name="T13" fmla="*/ 14 h 170"/>
                <a:gd name="T14" fmla="*/ 18 w 574"/>
                <a:gd name="T15" fmla="*/ 4 h 170"/>
                <a:gd name="T16" fmla="*/ 0 w 574"/>
                <a:gd name="T17" fmla="*/ 0 h 170"/>
                <a:gd name="T18" fmla="*/ 0 w 574"/>
                <a:gd name="T19" fmla="*/ 170 h 170"/>
                <a:gd name="T20" fmla="*/ 574 w 574"/>
                <a:gd name="T21" fmla="*/ 170 h 170"/>
                <a:gd name="T22" fmla="*/ 572 w 574"/>
                <a:gd name="T23" fmla="*/ 14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170">
                  <a:moveTo>
                    <a:pt x="572" y="146"/>
                  </a:moveTo>
                  <a:cubicBezTo>
                    <a:pt x="527" y="138"/>
                    <a:pt x="487" y="131"/>
                    <a:pt x="442" y="128"/>
                  </a:cubicBezTo>
                  <a:cubicBezTo>
                    <a:pt x="433" y="125"/>
                    <a:pt x="427" y="118"/>
                    <a:pt x="418" y="116"/>
                  </a:cubicBezTo>
                  <a:cubicBezTo>
                    <a:pt x="382" y="107"/>
                    <a:pt x="346" y="103"/>
                    <a:pt x="312" y="92"/>
                  </a:cubicBezTo>
                  <a:cubicBezTo>
                    <a:pt x="299" y="87"/>
                    <a:pt x="288" y="83"/>
                    <a:pt x="276" y="82"/>
                  </a:cubicBezTo>
                  <a:cubicBezTo>
                    <a:pt x="265" y="80"/>
                    <a:pt x="244" y="78"/>
                    <a:pt x="244" y="78"/>
                  </a:cubicBezTo>
                  <a:cubicBezTo>
                    <a:pt x="175" y="55"/>
                    <a:pt x="108" y="31"/>
                    <a:pt x="38" y="14"/>
                  </a:cubicBezTo>
                  <a:cubicBezTo>
                    <a:pt x="25" y="5"/>
                    <a:pt x="29" y="6"/>
                    <a:pt x="18" y="4"/>
                  </a:cubicBezTo>
                  <a:cubicBezTo>
                    <a:pt x="12" y="2"/>
                    <a:pt x="0" y="0"/>
                    <a:pt x="0" y="0"/>
                  </a:cubicBezTo>
                  <a:lnTo>
                    <a:pt x="0" y="170"/>
                  </a:lnTo>
                  <a:lnTo>
                    <a:pt x="574" y="170"/>
                  </a:lnTo>
                  <a:lnTo>
                    <a:pt x="572" y="146"/>
                  </a:lnTo>
                  <a:close/>
                </a:path>
              </a:pathLst>
            </a:custGeom>
            <a:solidFill>
              <a:srgbClr val="FE7878"/>
            </a:solidFill>
            <a:ln w="9525">
              <a:solidFill>
                <a:srgbClr val="FE787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23" y="1488"/>
              <a:ext cx="2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 dirty="0">
                  <a:latin typeface="Arial" charset="0"/>
                </a:rPr>
                <a:t>Risk Assessment</a:t>
              </a:r>
              <a:endParaRPr lang="en-US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456" y="2448"/>
              <a:ext cx="13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Probability of Dangerous Impact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584" y="1776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Present Climate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160" y="1935"/>
              <a:ext cx="0" cy="1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1160" y="3472"/>
              <a:ext cx="3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23" y="3487"/>
              <a:ext cx="27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Stressor (e.g. Temperature)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82" y="2694"/>
              <a:ext cx="13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Probability</a:t>
              </a: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60" y="2168"/>
              <a:ext cx="3086" cy="1267"/>
            </a:xfrm>
            <a:custGeom>
              <a:avLst/>
              <a:gdLst>
                <a:gd name="T0" fmla="*/ 0 w 1824"/>
                <a:gd name="T1" fmla="*/ 736 h 784"/>
                <a:gd name="T2" fmla="*/ 144 w 1824"/>
                <a:gd name="T3" fmla="*/ 640 h 784"/>
                <a:gd name="T4" fmla="*/ 336 w 1824"/>
                <a:gd name="T5" fmla="*/ 304 h 784"/>
                <a:gd name="T6" fmla="*/ 432 w 1824"/>
                <a:gd name="T7" fmla="*/ 112 h 784"/>
                <a:gd name="T8" fmla="*/ 528 w 1824"/>
                <a:gd name="T9" fmla="*/ 16 h 784"/>
                <a:gd name="T10" fmla="*/ 624 w 1824"/>
                <a:gd name="T11" fmla="*/ 16 h 784"/>
                <a:gd name="T12" fmla="*/ 720 w 1824"/>
                <a:gd name="T13" fmla="*/ 112 h 784"/>
                <a:gd name="T14" fmla="*/ 912 w 1824"/>
                <a:gd name="T15" fmla="*/ 352 h 784"/>
                <a:gd name="T16" fmla="*/ 1152 w 1824"/>
                <a:gd name="T17" fmla="*/ 592 h 784"/>
                <a:gd name="T18" fmla="*/ 1584 w 1824"/>
                <a:gd name="T19" fmla="*/ 736 h 784"/>
                <a:gd name="T20" fmla="*/ 1824 w 1824"/>
                <a:gd name="T2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4" h="784">
                  <a:moveTo>
                    <a:pt x="0" y="736"/>
                  </a:moveTo>
                  <a:cubicBezTo>
                    <a:pt x="44" y="724"/>
                    <a:pt x="88" y="712"/>
                    <a:pt x="144" y="640"/>
                  </a:cubicBezTo>
                  <a:cubicBezTo>
                    <a:pt x="200" y="568"/>
                    <a:pt x="288" y="392"/>
                    <a:pt x="336" y="304"/>
                  </a:cubicBezTo>
                  <a:cubicBezTo>
                    <a:pt x="384" y="216"/>
                    <a:pt x="400" y="160"/>
                    <a:pt x="432" y="112"/>
                  </a:cubicBezTo>
                  <a:cubicBezTo>
                    <a:pt x="464" y="64"/>
                    <a:pt x="496" y="32"/>
                    <a:pt x="528" y="16"/>
                  </a:cubicBezTo>
                  <a:cubicBezTo>
                    <a:pt x="560" y="0"/>
                    <a:pt x="592" y="0"/>
                    <a:pt x="624" y="16"/>
                  </a:cubicBezTo>
                  <a:cubicBezTo>
                    <a:pt x="656" y="32"/>
                    <a:pt x="672" y="56"/>
                    <a:pt x="720" y="112"/>
                  </a:cubicBezTo>
                  <a:cubicBezTo>
                    <a:pt x="768" y="168"/>
                    <a:pt x="840" y="272"/>
                    <a:pt x="912" y="352"/>
                  </a:cubicBezTo>
                  <a:cubicBezTo>
                    <a:pt x="984" y="432"/>
                    <a:pt x="1040" y="528"/>
                    <a:pt x="1152" y="592"/>
                  </a:cubicBezTo>
                  <a:cubicBezTo>
                    <a:pt x="1264" y="656"/>
                    <a:pt x="1472" y="704"/>
                    <a:pt x="1584" y="736"/>
                  </a:cubicBezTo>
                  <a:cubicBezTo>
                    <a:pt x="1696" y="768"/>
                    <a:pt x="1760" y="776"/>
                    <a:pt x="1824" y="784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3272" y="2091"/>
              <a:ext cx="0" cy="1396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552" y="2880"/>
              <a:ext cx="288" cy="25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696" y="1920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solidFill>
                    <a:srgbClr val="004080"/>
                  </a:solidFill>
                  <a:latin typeface="Arial" charset="0"/>
                </a:rPr>
                <a:t>Impact </a:t>
              </a:r>
            </a:p>
            <a:p>
              <a:pPr algn="ctr"/>
              <a:r>
                <a:rPr lang="en-US" sz="1800" b="1">
                  <a:solidFill>
                    <a:srgbClr val="004080"/>
                  </a:solidFill>
                  <a:latin typeface="Arial" charset="0"/>
                </a:rPr>
                <a:t>Threshold</a:t>
              </a: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3287" y="2112"/>
              <a:ext cx="409" cy="134"/>
            </a:xfrm>
            <a:prstGeom prst="line">
              <a:avLst/>
            </a:prstGeom>
            <a:noFill/>
            <a:ln w="38100">
              <a:solidFill>
                <a:srgbClr val="004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14828" y="1448860"/>
            <a:ext cx="6427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"/>
                <a:cs typeface="Palatino"/>
              </a:rPr>
              <a:t>Risk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=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Probability × consequence</a:t>
            </a:r>
          </a:p>
        </p:txBody>
      </p:sp>
    </p:spTree>
    <p:extLst>
      <p:ext uri="{BB962C8B-B14F-4D97-AF65-F5344CB8AC3E}">
        <p14:creationId xmlns:p14="http://schemas.microsoft.com/office/powerpoint/2010/main" val="131399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675342" y="2333096"/>
            <a:ext cx="6245225" cy="3540125"/>
            <a:chOff x="866" y="1488"/>
            <a:chExt cx="3934" cy="2230"/>
          </a:xfrm>
        </p:grpSpPr>
        <p:sp>
          <p:nvSpPr>
            <p:cNvPr id="5" name="Freeform 35"/>
            <p:cNvSpPr>
              <a:spLocks/>
            </p:cNvSpPr>
            <p:nvPr/>
          </p:nvSpPr>
          <p:spPr bwMode="auto">
            <a:xfrm>
              <a:off x="3260" y="2363"/>
              <a:ext cx="985" cy="1113"/>
            </a:xfrm>
            <a:custGeom>
              <a:avLst/>
              <a:gdLst>
                <a:gd name="T0" fmla="*/ 577 w 582"/>
                <a:gd name="T1" fmla="*/ 598 h 688"/>
                <a:gd name="T2" fmla="*/ 540 w 582"/>
                <a:gd name="T3" fmla="*/ 582 h 688"/>
                <a:gd name="T4" fmla="*/ 428 w 582"/>
                <a:gd name="T5" fmla="*/ 550 h 688"/>
                <a:gd name="T6" fmla="*/ 398 w 582"/>
                <a:gd name="T7" fmla="*/ 542 h 688"/>
                <a:gd name="T8" fmla="*/ 372 w 582"/>
                <a:gd name="T9" fmla="*/ 520 h 688"/>
                <a:gd name="T10" fmla="*/ 321 w 582"/>
                <a:gd name="T11" fmla="*/ 486 h 688"/>
                <a:gd name="T12" fmla="*/ 254 w 582"/>
                <a:gd name="T13" fmla="*/ 406 h 688"/>
                <a:gd name="T14" fmla="*/ 230 w 582"/>
                <a:gd name="T15" fmla="*/ 368 h 688"/>
                <a:gd name="T16" fmla="*/ 217 w 582"/>
                <a:gd name="T17" fmla="*/ 336 h 688"/>
                <a:gd name="T18" fmla="*/ 206 w 582"/>
                <a:gd name="T19" fmla="*/ 323 h 688"/>
                <a:gd name="T20" fmla="*/ 188 w 582"/>
                <a:gd name="T21" fmla="*/ 291 h 688"/>
                <a:gd name="T22" fmla="*/ 166 w 582"/>
                <a:gd name="T23" fmla="*/ 275 h 688"/>
                <a:gd name="T24" fmla="*/ 142 w 582"/>
                <a:gd name="T25" fmla="*/ 216 h 688"/>
                <a:gd name="T26" fmla="*/ 121 w 582"/>
                <a:gd name="T27" fmla="*/ 187 h 688"/>
                <a:gd name="T28" fmla="*/ 97 w 582"/>
                <a:gd name="T29" fmla="*/ 150 h 688"/>
                <a:gd name="T30" fmla="*/ 81 w 582"/>
                <a:gd name="T31" fmla="*/ 131 h 688"/>
                <a:gd name="T32" fmla="*/ 70 w 582"/>
                <a:gd name="T33" fmla="*/ 118 h 688"/>
                <a:gd name="T34" fmla="*/ 54 w 582"/>
                <a:gd name="T35" fmla="*/ 80 h 688"/>
                <a:gd name="T36" fmla="*/ 41 w 582"/>
                <a:gd name="T37" fmla="*/ 59 h 688"/>
                <a:gd name="T38" fmla="*/ 30 w 582"/>
                <a:gd name="T39" fmla="*/ 46 h 688"/>
                <a:gd name="T40" fmla="*/ 6 w 582"/>
                <a:gd name="T41" fmla="*/ 11 h 688"/>
                <a:gd name="T42" fmla="*/ 1 w 582"/>
                <a:gd name="T43" fmla="*/ 0 h 688"/>
                <a:gd name="T44" fmla="*/ 9 w 582"/>
                <a:gd name="T45" fmla="*/ 683 h 688"/>
                <a:gd name="T46" fmla="*/ 582 w 582"/>
                <a:gd name="T47" fmla="*/ 688 h 688"/>
                <a:gd name="T48" fmla="*/ 577 w 582"/>
                <a:gd name="T49" fmla="*/ 59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2" h="688">
                  <a:moveTo>
                    <a:pt x="577" y="598"/>
                  </a:moveTo>
                  <a:cubicBezTo>
                    <a:pt x="562" y="592"/>
                    <a:pt x="557" y="584"/>
                    <a:pt x="540" y="582"/>
                  </a:cubicBezTo>
                  <a:cubicBezTo>
                    <a:pt x="504" y="568"/>
                    <a:pt x="465" y="554"/>
                    <a:pt x="428" y="550"/>
                  </a:cubicBezTo>
                  <a:cubicBezTo>
                    <a:pt x="418" y="546"/>
                    <a:pt x="408" y="543"/>
                    <a:pt x="398" y="542"/>
                  </a:cubicBezTo>
                  <a:cubicBezTo>
                    <a:pt x="391" y="533"/>
                    <a:pt x="381" y="523"/>
                    <a:pt x="372" y="520"/>
                  </a:cubicBezTo>
                  <a:cubicBezTo>
                    <a:pt x="360" y="510"/>
                    <a:pt x="335" y="489"/>
                    <a:pt x="321" y="486"/>
                  </a:cubicBezTo>
                  <a:cubicBezTo>
                    <a:pt x="298" y="458"/>
                    <a:pt x="285" y="425"/>
                    <a:pt x="254" y="406"/>
                  </a:cubicBezTo>
                  <a:cubicBezTo>
                    <a:pt x="245" y="393"/>
                    <a:pt x="239" y="380"/>
                    <a:pt x="230" y="368"/>
                  </a:cubicBezTo>
                  <a:cubicBezTo>
                    <a:pt x="227" y="356"/>
                    <a:pt x="224" y="345"/>
                    <a:pt x="217" y="336"/>
                  </a:cubicBezTo>
                  <a:cubicBezTo>
                    <a:pt x="210" y="319"/>
                    <a:pt x="218" y="335"/>
                    <a:pt x="206" y="323"/>
                  </a:cubicBezTo>
                  <a:cubicBezTo>
                    <a:pt x="196" y="313"/>
                    <a:pt x="198" y="300"/>
                    <a:pt x="188" y="291"/>
                  </a:cubicBezTo>
                  <a:cubicBezTo>
                    <a:pt x="180" y="285"/>
                    <a:pt x="173" y="280"/>
                    <a:pt x="166" y="275"/>
                  </a:cubicBezTo>
                  <a:cubicBezTo>
                    <a:pt x="163" y="247"/>
                    <a:pt x="163" y="231"/>
                    <a:pt x="142" y="216"/>
                  </a:cubicBezTo>
                  <a:cubicBezTo>
                    <a:pt x="136" y="206"/>
                    <a:pt x="125" y="196"/>
                    <a:pt x="121" y="187"/>
                  </a:cubicBezTo>
                  <a:cubicBezTo>
                    <a:pt x="113" y="172"/>
                    <a:pt x="112" y="159"/>
                    <a:pt x="97" y="150"/>
                  </a:cubicBezTo>
                  <a:cubicBezTo>
                    <a:pt x="93" y="139"/>
                    <a:pt x="90" y="136"/>
                    <a:pt x="81" y="131"/>
                  </a:cubicBezTo>
                  <a:cubicBezTo>
                    <a:pt x="77" y="126"/>
                    <a:pt x="72" y="122"/>
                    <a:pt x="70" y="118"/>
                  </a:cubicBezTo>
                  <a:cubicBezTo>
                    <a:pt x="62" y="105"/>
                    <a:pt x="64" y="90"/>
                    <a:pt x="54" y="80"/>
                  </a:cubicBezTo>
                  <a:cubicBezTo>
                    <a:pt x="51" y="69"/>
                    <a:pt x="50" y="65"/>
                    <a:pt x="41" y="59"/>
                  </a:cubicBezTo>
                  <a:cubicBezTo>
                    <a:pt x="37" y="54"/>
                    <a:pt x="32" y="50"/>
                    <a:pt x="30" y="46"/>
                  </a:cubicBezTo>
                  <a:cubicBezTo>
                    <a:pt x="21" y="31"/>
                    <a:pt x="21" y="20"/>
                    <a:pt x="6" y="11"/>
                  </a:cubicBezTo>
                  <a:cubicBezTo>
                    <a:pt x="0" y="2"/>
                    <a:pt x="1" y="6"/>
                    <a:pt x="1" y="0"/>
                  </a:cubicBezTo>
                  <a:lnTo>
                    <a:pt x="9" y="683"/>
                  </a:lnTo>
                  <a:cubicBezTo>
                    <a:pt x="200" y="684"/>
                    <a:pt x="391" y="686"/>
                    <a:pt x="582" y="688"/>
                  </a:cubicBezTo>
                  <a:lnTo>
                    <a:pt x="577" y="59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3270" y="3194"/>
              <a:ext cx="971" cy="276"/>
            </a:xfrm>
            <a:custGeom>
              <a:avLst/>
              <a:gdLst>
                <a:gd name="T0" fmla="*/ 572 w 574"/>
                <a:gd name="T1" fmla="*/ 146 h 170"/>
                <a:gd name="T2" fmla="*/ 442 w 574"/>
                <a:gd name="T3" fmla="*/ 128 h 170"/>
                <a:gd name="T4" fmla="*/ 418 w 574"/>
                <a:gd name="T5" fmla="*/ 116 h 170"/>
                <a:gd name="T6" fmla="*/ 312 w 574"/>
                <a:gd name="T7" fmla="*/ 92 h 170"/>
                <a:gd name="T8" fmla="*/ 276 w 574"/>
                <a:gd name="T9" fmla="*/ 82 h 170"/>
                <a:gd name="T10" fmla="*/ 244 w 574"/>
                <a:gd name="T11" fmla="*/ 78 h 170"/>
                <a:gd name="T12" fmla="*/ 38 w 574"/>
                <a:gd name="T13" fmla="*/ 14 h 170"/>
                <a:gd name="T14" fmla="*/ 18 w 574"/>
                <a:gd name="T15" fmla="*/ 4 h 170"/>
                <a:gd name="T16" fmla="*/ 0 w 574"/>
                <a:gd name="T17" fmla="*/ 0 h 170"/>
                <a:gd name="T18" fmla="*/ 0 w 574"/>
                <a:gd name="T19" fmla="*/ 170 h 170"/>
                <a:gd name="T20" fmla="*/ 574 w 574"/>
                <a:gd name="T21" fmla="*/ 170 h 170"/>
                <a:gd name="T22" fmla="*/ 572 w 574"/>
                <a:gd name="T23" fmla="*/ 14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170">
                  <a:moveTo>
                    <a:pt x="572" y="146"/>
                  </a:moveTo>
                  <a:cubicBezTo>
                    <a:pt x="527" y="138"/>
                    <a:pt x="487" y="131"/>
                    <a:pt x="442" y="128"/>
                  </a:cubicBezTo>
                  <a:cubicBezTo>
                    <a:pt x="433" y="125"/>
                    <a:pt x="427" y="118"/>
                    <a:pt x="418" y="116"/>
                  </a:cubicBezTo>
                  <a:cubicBezTo>
                    <a:pt x="382" y="107"/>
                    <a:pt x="346" y="103"/>
                    <a:pt x="312" y="92"/>
                  </a:cubicBezTo>
                  <a:cubicBezTo>
                    <a:pt x="299" y="87"/>
                    <a:pt x="288" y="83"/>
                    <a:pt x="276" y="82"/>
                  </a:cubicBezTo>
                  <a:cubicBezTo>
                    <a:pt x="265" y="80"/>
                    <a:pt x="244" y="78"/>
                    <a:pt x="244" y="78"/>
                  </a:cubicBezTo>
                  <a:cubicBezTo>
                    <a:pt x="175" y="55"/>
                    <a:pt x="108" y="31"/>
                    <a:pt x="38" y="14"/>
                  </a:cubicBezTo>
                  <a:cubicBezTo>
                    <a:pt x="25" y="5"/>
                    <a:pt x="29" y="6"/>
                    <a:pt x="18" y="4"/>
                  </a:cubicBezTo>
                  <a:cubicBezTo>
                    <a:pt x="12" y="2"/>
                    <a:pt x="0" y="0"/>
                    <a:pt x="0" y="0"/>
                  </a:cubicBezTo>
                  <a:lnTo>
                    <a:pt x="0" y="170"/>
                  </a:lnTo>
                  <a:lnTo>
                    <a:pt x="574" y="170"/>
                  </a:lnTo>
                  <a:lnTo>
                    <a:pt x="572" y="146"/>
                  </a:lnTo>
                  <a:close/>
                </a:path>
              </a:pathLst>
            </a:custGeom>
            <a:solidFill>
              <a:srgbClr val="FE7878"/>
            </a:solidFill>
            <a:ln w="9525">
              <a:solidFill>
                <a:srgbClr val="FE787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23" y="1488"/>
              <a:ext cx="2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 dirty="0">
                  <a:latin typeface="Arial" charset="0"/>
                </a:rPr>
                <a:t>Risk Assessment</a:t>
              </a:r>
              <a:endParaRPr lang="en-US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456" y="2448"/>
              <a:ext cx="13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Probability of Dangerous Impact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584" y="1776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Present Climate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400" y="1776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latin typeface="Arial" charset="0"/>
                </a:rPr>
                <a:t>Predicted Climate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160" y="1935"/>
              <a:ext cx="0" cy="1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1160" y="3472"/>
              <a:ext cx="3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23" y="3487"/>
              <a:ext cx="27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Stressor (e.g. Temperature)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82" y="2694"/>
              <a:ext cx="13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Probability</a:t>
              </a: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60" y="2168"/>
              <a:ext cx="3086" cy="1267"/>
            </a:xfrm>
            <a:custGeom>
              <a:avLst/>
              <a:gdLst>
                <a:gd name="T0" fmla="*/ 0 w 1824"/>
                <a:gd name="T1" fmla="*/ 736 h 784"/>
                <a:gd name="T2" fmla="*/ 144 w 1824"/>
                <a:gd name="T3" fmla="*/ 640 h 784"/>
                <a:gd name="T4" fmla="*/ 336 w 1824"/>
                <a:gd name="T5" fmla="*/ 304 h 784"/>
                <a:gd name="T6" fmla="*/ 432 w 1824"/>
                <a:gd name="T7" fmla="*/ 112 h 784"/>
                <a:gd name="T8" fmla="*/ 528 w 1824"/>
                <a:gd name="T9" fmla="*/ 16 h 784"/>
                <a:gd name="T10" fmla="*/ 624 w 1824"/>
                <a:gd name="T11" fmla="*/ 16 h 784"/>
                <a:gd name="T12" fmla="*/ 720 w 1824"/>
                <a:gd name="T13" fmla="*/ 112 h 784"/>
                <a:gd name="T14" fmla="*/ 912 w 1824"/>
                <a:gd name="T15" fmla="*/ 352 h 784"/>
                <a:gd name="T16" fmla="*/ 1152 w 1824"/>
                <a:gd name="T17" fmla="*/ 592 h 784"/>
                <a:gd name="T18" fmla="*/ 1584 w 1824"/>
                <a:gd name="T19" fmla="*/ 736 h 784"/>
                <a:gd name="T20" fmla="*/ 1824 w 1824"/>
                <a:gd name="T2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4" h="784">
                  <a:moveTo>
                    <a:pt x="0" y="736"/>
                  </a:moveTo>
                  <a:cubicBezTo>
                    <a:pt x="44" y="724"/>
                    <a:pt x="88" y="712"/>
                    <a:pt x="144" y="640"/>
                  </a:cubicBezTo>
                  <a:cubicBezTo>
                    <a:pt x="200" y="568"/>
                    <a:pt x="288" y="392"/>
                    <a:pt x="336" y="304"/>
                  </a:cubicBezTo>
                  <a:cubicBezTo>
                    <a:pt x="384" y="216"/>
                    <a:pt x="400" y="160"/>
                    <a:pt x="432" y="112"/>
                  </a:cubicBezTo>
                  <a:cubicBezTo>
                    <a:pt x="464" y="64"/>
                    <a:pt x="496" y="32"/>
                    <a:pt x="528" y="16"/>
                  </a:cubicBezTo>
                  <a:cubicBezTo>
                    <a:pt x="560" y="0"/>
                    <a:pt x="592" y="0"/>
                    <a:pt x="624" y="16"/>
                  </a:cubicBezTo>
                  <a:cubicBezTo>
                    <a:pt x="656" y="32"/>
                    <a:pt x="672" y="56"/>
                    <a:pt x="720" y="112"/>
                  </a:cubicBezTo>
                  <a:cubicBezTo>
                    <a:pt x="768" y="168"/>
                    <a:pt x="840" y="272"/>
                    <a:pt x="912" y="352"/>
                  </a:cubicBezTo>
                  <a:cubicBezTo>
                    <a:pt x="984" y="432"/>
                    <a:pt x="1040" y="528"/>
                    <a:pt x="1152" y="592"/>
                  </a:cubicBezTo>
                  <a:cubicBezTo>
                    <a:pt x="1264" y="656"/>
                    <a:pt x="1472" y="704"/>
                    <a:pt x="1584" y="736"/>
                  </a:cubicBezTo>
                  <a:cubicBezTo>
                    <a:pt x="1696" y="768"/>
                    <a:pt x="1760" y="776"/>
                    <a:pt x="1824" y="784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160" y="2154"/>
              <a:ext cx="3086" cy="1256"/>
            </a:xfrm>
            <a:custGeom>
              <a:avLst/>
              <a:gdLst>
                <a:gd name="T0" fmla="*/ 0 w 1776"/>
                <a:gd name="T1" fmla="*/ 776 h 776"/>
                <a:gd name="T2" fmla="*/ 288 w 1776"/>
                <a:gd name="T3" fmla="*/ 728 h 776"/>
                <a:gd name="T4" fmla="*/ 624 w 1776"/>
                <a:gd name="T5" fmla="*/ 488 h 776"/>
                <a:gd name="T6" fmla="*/ 816 w 1776"/>
                <a:gd name="T7" fmla="*/ 248 h 776"/>
                <a:gd name="T8" fmla="*/ 960 w 1776"/>
                <a:gd name="T9" fmla="*/ 56 h 776"/>
                <a:gd name="T10" fmla="*/ 1056 w 1776"/>
                <a:gd name="T11" fmla="*/ 8 h 776"/>
                <a:gd name="T12" fmla="*/ 1152 w 1776"/>
                <a:gd name="T13" fmla="*/ 56 h 776"/>
                <a:gd name="T14" fmla="*/ 1344 w 1776"/>
                <a:gd name="T15" fmla="*/ 344 h 776"/>
                <a:gd name="T16" fmla="*/ 1536 w 1776"/>
                <a:gd name="T17" fmla="*/ 632 h 776"/>
                <a:gd name="T18" fmla="*/ 1776 w 1776"/>
                <a:gd name="T19" fmla="*/ 72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6" h="776">
                  <a:moveTo>
                    <a:pt x="0" y="776"/>
                  </a:moveTo>
                  <a:cubicBezTo>
                    <a:pt x="92" y="776"/>
                    <a:pt x="184" y="776"/>
                    <a:pt x="288" y="728"/>
                  </a:cubicBezTo>
                  <a:cubicBezTo>
                    <a:pt x="392" y="680"/>
                    <a:pt x="536" y="568"/>
                    <a:pt x="624" y="488"/>
                  </a:cubicBezTo>
                  <a:cubicBezTo>
                    <a:pt x="712" y="408"/>
                    <a:pt x="760" y="320"/>
                    <a:pt x="816" y="248"/>
                  </a:cubicBezTo>
                  <a:cubicBezTo>
                    <a:pt x="872" y="176"/>
                    <a:pt x="920" y="96"/>
                    <a:pt x="960" y="56"/>
                  </a:cubicBezTo>
                  <a:cubicBezTo>
                    <a:pt x="1000" y="16"/>
                    <a:pt x="1024" y="8"/>
                    <a:pt x="1056" y="8"/>
                  </a:cubicBezTo>
                  <a:cubicBezTo>
                    <a:pt x="1088" y="8"/>
                    <a:pt x="1104" y="0"/>
                    <a:pt x="1152" y="56"/>
                  </a:cubicBezTo>
                  <a:cubicBezTo>
                    <a:pt x="1200" y="112"/>
                    <a:pt x="1280" y="248"/>
                    <a:pt x="1344" y="344"/>
                  </a:cubicBezTo>
                  <a:cubicBezTo>
                    <a:pt x="1408" y="440"/>
                    <a:pt x="1464" y="568"/>
                    <a:pt x="1536" y="632"/>
                  </a:cubicBezTo>
                  <a:cubicBezTo>
                    <a:pt x="1608" y="696"/>
                    <a:pt x="1736" y="712"/>
                    <a:pt x="1776" y="7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3272" y="2091"/>
              <a:ext cx="0" cy="1396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552" y="2880"/>
              <a:ext cx="288" cy="25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696" y="1920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Impact </a:t>
              </a:r>
            </a:p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Threshold</a:t>
              </a: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3287" y="2112"/>
              <a:ext cx="409" cy="134"/>
            </a:xfrm>
            <a:prstGeom prst="line">
              <a:avLst/>
            </a:prstGeom>
            <a:noFill/>
            <a:ln w="38100">
              <a:solidFill>
                <a:srgbClr val="004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14828" y="1448860"/>
            <a:ext cx="6427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"/>
                <a:cs typeface="Palatino"/>
              </a:rPr>
              <a:t>Risk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=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Probability × consequence</a:t>
            </a:r>
          </a:p>
        </p:txBody>
      </p:sp>
    </p:spTree>
    <p:extLst>
      <p:ext uri="{BB962C8B-B14F-4D97-AF65-F5344CB8AC3E}">
        <p14:creationId xmlns:p14="http://schemas.microsoft.com/office/powerpoint/2010/main" val="180406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82167" y="4540250"/>
            <a:ext cx="1534583" cy="941917"/>
          </a:xfrm>
          <a:custGeom>
            <a:avLst/>
            <a:gdLst>
              <a:gd name="connsiteX0" fmla="*/ 0 w 1534583"/>
              <a:gd name="connsiteY0" fmla="*/ 931333 h 941917"/>
              <a:gd name="connsiteX1" fmla="*/ 1534583 w 1534583"/>
              <a:gd name="connsiteY1" fmla="*/ 941917 h 941917"/>
              <a:gd name="connsiteX2" fmla="*/ 1534583 w 1534583"/>
              <a:gd name="connsiteY2" fmla="*/ 941917 h 941917"/>
              <a:gd name="connsiteX3" fmla="*/ 984250 w 1534583"/>
              <a:gd name="connsiteY3" fmla="*/ 804333 h 941917"/>
              <a:gd name="connsiteX4" fmla="*/ 433916 w 1534583"/>
              <a:gd name="connsiteY4" fmla="*/ 560917 h 941917"/>
              <a:gd name="connsiteX5" fmla="*/ 137583 w 1534583"/>
              <a:gd name="connsiteY5" fmla="*/ 264583 h 941917"/>
              <a:gd name="connsiteX6" fmla="*/ 0 w 1534583"/>
              <a:gd name="connsiteY6" fmla="*/ 0 h 94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583" h="941917">
                <a:moveTo>
                  <a:pt x="0" y="931333"/>
                </a:moveTo>
                <a:lnTo>
                  <a:pt x="1534583" y="941917"/>
                </a:lnTo>
                <a:lnTo>
                  <a:pt x="1534583" y="941917"/>
                </a:lnTo>
                <a:lnTo>
                  <a:pt x="984250" y="804333"/>
                </a:lnTo>
                <a:lnTo>
                  <a:pt x="433916" y="560917"/>
                </a:lnTo>
                <a:lnTo>
                  <a:pt x="137583" y="26458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675342" y="2333096"/>
            <a:ext cx="6245225" cy="3540125"/>
            <a:chOff x="866" y="1488"/>
            <a:chExt cx="3934" cy="2230"/>
          </a:xfrm>
        </p:grpSpPr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3270" y="3194"/>
              <a:ext cx="971" cy="276"/>
            </a:xfrm>
            <a:custGeom>
              <a:avLst/>
              <a:gdLst>
                <a:gd name="T0" fmla="*/ 572 w 574"/>
                <a:gd name="T1" fmla="*/ 146 h 170"/>
                <a:gd name="T2" fmla="*/ 442 w 574"/>
                <a:gd name="T3" fmla="*/ 128 h 170"/>
                <a:gd name="T4" fmla="*/ 418 w 574"/>
                <a:gd name="T5" fmla="*/ 116 h 170"/>
                <a:gd name="T6" fmla="*/ 312 w 574"/>
                <a:gd name="T7" fmla="*/ 92 h 170"/>
                <a:gd name="T8" fmla="*/ 276 w 574"/>
                <a:gd name="T9" fmla="*/ 82 h 170"/>
                <a:gd name="T10" fmla="*/ 244 w 574"/>
                <a:gd name="T11" fmla="*/ 78 h 170"/>
                <a:gd name="T12" fmla="*/ 38 w 574"/>
                <a:gd name="T13" fmla="*/ 14 h 170"/>
                <a:gd name="T14" fmla="*/ 18 w 574"/>
                <a:gd name="T15" fmla="*/ 4 h 170"/>
                <a:gd name="T16" fmla="*/ 0 w 574"/>
                <a:gd name="T17" fmla="*/ 0 h 170"/>
                <a:gd name="T18" fmla="*/ 0 w 574"/>
                <a:gd name="T19" fmla="*/ 170 h 170"/>
                <a:gd name="T20" fmla="*/ 574 w 574"/>
                <a:gd name="T21" fmla="*/ 170 h 170"/>
                <a:gd name="T22" fmla="*/ 572 w 574"/>
                <a:gd name="T23" fmla="*/ 14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170">
                  <a:moveTo>
                    <a:pt x="572" y="146"/>
                  </a:moveTo>
                  <a:cubicBezTo>
                    <a:pt x="527" y="138"/>
                    <a:pt x="487" y="131"/>
                    <a:pt x="442" y="128"/>
                  </a:cubicBezTo>
                  <a:cubicBezTo>
                    <a:pt x="433" y="125"/>
                    <a:pt x="427" y="118"/>
                    <a:pt x="418" y="116"/>
                  </a:cubicBezTo>
                  <a:cubicBezTo>
                    <a:pt x="382" y="107"/>
                    <a:pt x="346" y="103"/>
                    <a:pt x="312" y="92"/>
                  </a:cubicBezTo>
                  <a:cubicBezTo>
                    <a:pt x="299" y="87"/>
                    <a:pt x="288" y="83"/>
                    <a:pt x="276" y="82"/>
                  </a:cubicBezTo>
                  <a:cubicBezTo>
                    <a:pt x="265" y="80"/>
                    <a:pt x="244" y="78"/>
                    <a:pt x="244" y="78"/>
                  </a:cubicBezTo>
                  <a:cubicBezTo>
                    <a:pt x="175" y="55"/>
                    <a:pt x="108" y="31"/>
                    <a:pt x="38" y="14"/>
                  </a:cubicBezTo>
                  <a:cubicBezTo>
                    <a:pt x="25" y="5"/>
                    <a:pt x="29" y="6"/>
                    <a:pt x="18" y="4"/>
                  </a:cubicBezTo>
                  <a:cubicBezTo>
                    <a:pt x="12" y="2"/>
                    <a:pt x="0" y="0"/>
                    <a:pt x="0" y="0"/>
                  </a:cubicBezTo>
                  <a:lnTo>
                    <a:pt x="0" y="170"/>
                  </a:lnTo>
                  <a:lnTo>
                    <a:pt x="574" y="170"/>
                  </a:lnTo>
                  <a:lnTo>
                    <a:pt x="572" y="146"/>
                  </a:lnTo>
                  <a:close/>
                </a:path>
              </a:pathLst>
            </a:custGeom>
            <a:solidFill>
              <a:srgbClr val="FE7878"/>
            </a:solidFill>
            <a:ln w="9525">
              <a:solidFill>
                <a:srgbClr val="FE787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23" y="1488"/>
              <a:ext cx="2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 dirty="0">
                  <a:latin typeface="Arial" charset="0"/>
                </a:rPr>
                <a:t>Risk Assessment</a:t>
              </a:r>
              <a:endParaRPr lang="en-US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456" y="2448"/>
              <a:ext cx="13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Probability of Dangerous Impact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584" y="1776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Present Climate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400" y="1776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latin typeface="Arial" charset="0"/>
                </a:rPr>
                <a:t>Predicted Climate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160" y="1935"/>
              <a:ext cx="0" cy="1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1160" y="3472"/>
              <a:ext cx="3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23" y="3487"/>
              <a:ext cx="27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Stressor (e.g. Temperature)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82" y="2694"/>
              <a:ext cx="13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Probability</a:t>
              </a: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60" y="2168"/>
              <a:ext cx="3086" cy="1267"/>
            </a:xfrm>
            <a:custGeom>
              <a:avLst/>
              <a:gdLst>
                <a:gd name="T0" fmla="*/ 0 w 1824"/>
                <a:gd name="T1" fmla="*/ 736 h 784"/>
                <a:gd name="T2" fmla="*/ 144 w 1824"/>
                <a:gd name="T3" fmla="*/ 640 h 784"/>
                <a:gd name="T4" fmla="*/ 336 w 1824"/>
                <a:gd name="T5" fmla="*/ 304 h 784"/>
                <a:gd name="T6" fmla="*/ 432 w 1824"/>
                <a:gd name="T7" fmla="*/ 112 h 784"/>
                <a:gd name="T8" fmla="*/ 528 w 1824"/>
                <a:gd name="T9" fmla="*/ 16 h 784"/>
                <a:gd name="T10" fmla="*/ 624 w 1824"/>
                <a:gd name="T11" fmla="*/ 16 h 784"/>
                <a:gd name="T12" fmla="*/ 720 w 1824"/>
                <a:gd name="T13" fmla="*/ 112 h 784"/>
                <a:gd name="T14" fmla="*/ 912 w 1824"/>
                <a:gd name="T15" fmla="*/ 352 h 784"/>
                <a:gd name="T16" fmla="*/ 1152 w 1824"/>
                <a:gd name="T17" fmla="*/ 592 h 784"/>
                <a:gd name="T18" fmla="*/ 1584 w 1824"/>
                <a:gd name="T19" fmla="*/ 736 h 784"/>
                <a:gd name="T20" fmla="*/ 1824 w 1824"/>
                <a:gd name="T2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4" h="784">
                  <a:moveTo>
                    <a:pt x="0" y="736"/>
                  </a:moveTo>
                  <a:cubicBezTo>
                    <a:pt x="44" y="724"/>
                    <a:pt x="88" y="712"/>
                    <a:pt x="144" y="640"/>
                  </a:cubicBezTo>
                  <a:cubicBezTo>
                    <a:pt x="200" y="568"/>
                    <a:pt x="288" y="392"/>
                    <a:pt x="336" y="304"/>
                  </a:cubicBezTo>
                  <a:cubicBezTo>
                    <a:pt x="384" y="216"/>
                    <a:pt x="400" y="160"/>
                    <a:pt x="432" y="112"/>
                  </a:cubicBezTo>
                  <a:cubicBezTo>
                    <a:pt x="464" y="64"/>
                    <a:pt x="496" y="32"/>
                    <a:pt x="528" y="16"/>
                  </a:cubicBezTo>
                  <a:cubicBezTo>
                    <a:pt x="560" y="0"/>
                    <a:pt x="592" y="0"/>
                    <a:pt x="624" y="16"/>
                  </a:cubicBezTo>
                  <a:cubicBezTo>
                    <a:pt x="656" y="32"/>
                    <a:pt x="672" y="56"/>
                    <a:pt x="720" y="112"/>
                  </a:cubicBezTo>
                  <a:cubicBezTo>
                    <a:pt x="768" y="168"/>
                    <a:pt x="840" y="272"/>
                    <a:pt x="912" y="352"/>
                  </a:cubicBezTo>
                  <a:cubicBezTo>
                    <a:pt x="984" y="432"/>
                    <a:pt x="1040" y="528"/>
                    <a:pt x="1152" y="592"/>
                  </a:cubicBezTo>
                  <a:cubicBezTo>
                    <a:pt x="1264" y="656"/>
                    <a:pt x="1472" y="704"/>
                    <a:pt x="1584" y="736"/>
                  </a:cubicBezTo>
                  <a:cubicBezTo>
                    <a:pt x="1696" y="768"/>
                    <a:pt x="1760" y="776"/>
                    <a:pt x="1824" y="784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160" y="2154"/>
              <a:ext cx="2659" cy="1256"/>
            </a:xfrm>
            <a:custGeom>
              <a:avLst/>
              <a:gdLst>
                <a:gd name="T0" fmla="*/ 0 w 1776"/>
                <a:gd name="T1" fmla="*/ 776 h 776"/>
                <a:gd name="T2" fmla="*/ 288 w 1776"/>
                <a:gd name="T3" fmla="*/ 728 h 776"/>
                <a:gd name="T4" fmla="*/ 624 w 1776"/>
                <a:gd name="T5" fmla="*/ 488 h 776"/>
                <a:gd name="T6" fmla="*/ 816 w 1776"/>
                <a:gd name="T7" fmla="*/ 248 h 776"/>
                <a:gd name="T8" fmla="*/ 960 w 1776"/>
                <a:gd name="T9" fmla="*/ 56 h 776"/>
                <a:gd name="T10" fmla="*/ 1056 w 1776"/>
                <a:gd name="T11" fmla="*/ 8 h 776"/>
                <a:gd name="T12" fmla="*/ 1152 w 1776"/>
                <a:gd name="T13" fmla="*/ 56 h 776"/>
                <a:gd name="T14" fmla="*/ 1344 w 1776"/>
                <a:gd name="T15" fmla="*/ 344 h 776"/>
                <a:gd name="T16" fmla="*/ 1536 w 1776"/>
                <a:gd name="T17" fmla="*/ 632 h 776"/>
                <a:gd name="T18" fmla="*/ 1776 w 1776"/>
                <a:gd name="T19" fmla="*/ 72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6" h="776">
                  <a:moveTo>
                    <a:pt x="0" y="776"/>
                  </a:moveTo>
                  <a:cubicBezTo>
                    <a:pt x="92" y="776"/>
                    <a:pt x="184" y="776"/>
                    <a:pt x="288" y="728"/>
                  </a:cubicBezTo>
                  <a:cubicBezTo>
                    <a:pt x="392" y="680"/>
                    <a:pt x="536" y="568"/>
                    <a:pt x="624" y="488"/>
                  </a:cubicBezTo>
                  <a:cubicBezTo>
                    <a:pt x="712" y="408"/>
                    <a:pt x="760" y="320"/>
                    <a:pt x="816" y="248"/>
                  </a:cubicBezTo>
                  <a:cubicBezTo>
                    <a:pt x="872" y="176"/>
                    <a:pt x="920" y="96"/>
                    <a:pt x="960" y="56"/>
                  </a:cubicBezTo>
                  <a:cubicBezTo>
                    <a:pt x="1000" y="16"/>
                    <a:pt x="1024" y="8"/>
                    <a:pt x="1056" y="8"/>
                  </a:cubicBezTo>
                  <a:cubicBezTo>
                    <a:pt x="1088" y="8"/>
                    <a:pt x="1104" y="0"/>
                    <a:pt x="1152" y="56"/>
                  </a:cubicBezTo>
                  <a:cubicBezTo>
                    <a:pt x="1200" y="112"/>
                    <a:pt x="1280" y="248"/>
                    <a:pt x="1344" y="344"/>
                  </a:cubicBezTo>
                  <a:cubicBezTo>
                    <a:pt x="1408" y="440"/>
                    <a:pt x="1464" y="568"/>
                    <a:pt x="1536" y="632"/>
                  </a:cubicBezTo>
                  <a:cubicBezTo>
                    <a:pt x="1608" y="696"/>
                    <a:pt x="1736" y="712"/>
                    <a:pt x="1776" y="7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3272" y="2091"/>
              <a:ext cx="0" cy="1396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552" y="2880"/>
              <a:ext cx="288" cy="25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696" y="1920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Impact </a:t>
              </a:r>
            </a:p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Threshold</a:t>
              </a: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3287" y="2112"/>
              <a:ext cx="409" cy="134"/>
            </a:xfrm>
            <a:prstGeom prst="line">
              <a:avLst/>
            </a:prstGeom>
            <a:noFill/>
            <a:ln w="38100">
              <a:solidFill>
                <a:srgbClr val="004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52301" y="1448860"/>
            <a:ext cx="5878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"/>
                <a:cs typeface="Palatino"/>
              </a:rPr>
              <a:t>Mitigation: reduce probability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133" y="6001835"/>
            <a:ext cx="852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Mitigation: taking action to reduce the amount of global warming that is expected</a:t>
            </a:r>
          </a:p>
        </p:txBody>
      </p:sp>
    </p:spTree>
    <p:extLst>
      <p:ext uri="{BB962C8B-B14F-4D97-AF65-F5344CB8AC3E}">
        <p14:creationId xmlns:p14="http://schemas.microsoft.com/office/powerpoint/2010/main" val="530556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675342" y="2333096"/>
            <a:ext cx="6245225" cy="3540125"/>
            <a:chOff x="866" y="1488"/>
            <a:chExt cx="3934" cy="2230"/>
          </a:xfrm>
        </p:grpSpPr>
        <p:sp>
          <p:nvSpPr>
            <p:cNvPr id="5" name="Freeform 35"/>
            <p:cNvSpPr>
              <a:spLocks/>
            </p:cNvSpPr>
            <p:nvPr/>
          </p:nvSpPr>
          <p:spPr bwMode="auto">
            <a:xfrm>
              <a:off x="3260" y="2363"/>
              <a:ext cx="985" cy="1113"/>
            </a:xfrm>
            <a:custGeom>
              <a:avLst/>
              <a:gdLst>
                <a:gd name="T0" fmla="*/ 577 w 582"/>
                <a:gd name="T1" fmla="*/ 598 h 688"/>
                <a:gd name="T2" fmla="*/ 540 w 582"/>
                <a:gd name="T3" fmla="*/ 582 h 688"/>
                <a:gd name="T4" fmla="*/ 428 w 582"/>
                <a:gd name="T5" fmla="*/ 550 h 688"/>
                <a:gd name="T6" fmla="*/ 398 w 582"/>
                <a:gd name="T7" fmla="*/ 542 h 688"/>
                <a:gd name="T8" fmla="*/ 372 w 582"/>
                <a:gd name="T9" fmla="*/ 520 h 688"/>
                <a:gd name="T10" fmla="*/ 321 w 582"/>
                <a:gd name="T11" fmla="*/ 486 h 688"/>
                <a:gd name="T12" fmla="*/ 254 w 582"/>
                <a:gd name="T13" fmla="*/ 406 h 688"/>
                <a:gd name="T14" fmla="*/ 230 w 582"/>
                <a:gd name="T15" fmla="*/ 368 h 688"/>
                <a:gd name="T16" fmla="*/ 217 w 582"/>
                <a:gd name="T17" fmla="*/ 336 h 688"/>
                <a:gd name="T18" fmla="*/ 206 w 582"/>
                <a:gd name="T19" fmla="*/ 323 h 688"/>
                <a:gd name="T20" fmla="*/ 188 w 582"/>
                <a:gd name="T21" fmla="*/ 291 h 688"/>
                <a:gd name="T22" fmla="*/ 166 w 582"/>
                <a:gd name="T23" fmla="*/ 275 h 688"/>
                <a:gd name="T24" fmla="*/ 142 w 582"/>
                <a:gd name="T25" fmla="*/ 216 h 688"/>
                <a:gd name="T26" fmla="*/ 121 w 582"/>
                <a:gd name="T27" fmla="*/ 187 h 688"/>
                <a:gd name="T28" fmla="*/ 97 w 582"/>
                <a:gd name="T29" fmla="*/ 150 h 688"/>
                <a:gd name="T30" fmla="*/ 81 w 582"/>
                <a:gd name="T31" fmla="*/ 131 h 688"/>
                <a:gd name="T32" fmla="*/ 70 w 582"/>
                <a:gd name="T33" fmla="*/ 118 h 688"/>
                <a:gd name="T34" fmla="*/ 54 w 582"/>
                <a:gd name="T35" fmla="*/ 80 h 688"/>
                <a:gd name="T36" fmla="*/ 41 w 582"/>
                <a:gd name="T37" fmla="*/ 59 h 688"/>
                <a:gd name="T38" fmla="*/ 30 w 582"/>
                <a:gd name="T39" fmla="*/ 46 h 688"/>
                <a:gd name="T40" fmla="*/ 6 w 582"/>
                <a:gd name="T41" fmla="*/ 11 h 688"/>
                <a:gd name="T42" fmla="*/ 1 w 582"/>
                <a:gd name="T43" fmla="*/ 0 h 688"/>
                <a:gd name="T44" fmla="*/ 9 w 582"/>
                <a:gd name="T45" fmla="*/ 683 h 688"/>
                <a:gd name="T46" fmla="*/ 582 w 582"/>
                <a:gd name="T47" fmla="*/ 688 h 688"/>
                <a:gd name="T48" fmla="*/ 577 w 582"/>
                <a:gd name="T49" fmla="*/ 59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2" h="688">
                  <a:moveTo>
                    <a:pt x="577" y="598"/>
                  </a:moveTo>
                  <a:cubicBezTo>
                    <a:pt x="562" y="592"/>
                    <a:pt x="557" y="584"/>
                    <a:pt x="540" y="582"/>
                  </a:cubicBezTo>
                  <a:cubicBezTo>
                    <a:pt x="504" y="568"/>
                    <a:pt x="465" y="554"/>
                    <a:pt x="428" y="550"/>
                  </a:cubicBezTo>
                  <a:cubicBezTo>
                    <a:pt x="418" y="546"/>
                    <a:pt x="408" y="543"/>
                    <a:pt x="398" y="542"/>
                  </a:cubicBezTo>
                  <a:cubicBezTo>
                    <a:pt x="391" y="533"/>
                    <a:pt x="381" y="523"/>
                    <a:pt x="372" y="520"/>
                  </a:cubicBezTo>
                  <a:cubicBezTo>
                    <a:pt x="360" y="510"/>
                    <a:pt x="335" y="489"/>
                    <a:pt x="321" y="486"/>
                  </a:cubicBezTo>
                  <a:cubicBezTo>
                    <a:pt x="298" y="458"/>
                    <a:pt x="285" y="425"/>
                    <a:pt x="254" y="406"/>
                  </a:cubicBezTo>
                  <a:cubicBezTo>
                    <a:pt x="245" y="393"/>
                    <a:pt x="239" y="380"/>
                    <a:pt x="230" y="368"/>
                  </a:cubicBezTo>
                  <a:cubicBezTo>
                    <a:pt x="227" y="356"/>
                    <a:pt x="224" y="345"/>
                    <a:pt x="217" y="336"/>
                  </a:cubicBezTo>
                  <a:cubicBezTo>
                    <a:pt x="210" y="319"/>
                    <a:pt x="218" y="335"/>
                    <a:pt x="206" y="323"/>
                  </a:cubicBezTo>
                  <a:cubicBezTo>
                    <a:pt x="196" y="313"/>
                    <a:pt x="198" y="300"/>
                    <a:pt x="188" y="291"/>
                  </a:cubicBezTo>
                  <a:cubicBezTo>
                    <a:pt x="180" y="285"/>
                    <a:pt x="173" y="280"/>
                    <a:pt x="166" y="275"/>
                  </a:cubicBezTo>
                  <a:cubicBezTo>
                    <a:pt x="163" y="247"/>
                    <a:pt x="163" y="231"/>
                    <a:pt x="142" y="216"/>
                  </a:cubicBezTo>
                  <a:cubicBezTo>
                    <a:pt x="136" y="206"/>
                    <a:pt x="125" y="196"/>
                    <a:pt x="121" y="187"/>
                  </a:cubicBezTo>
                  <a:cubicBezTo>
                    <a:pt x="113" y="172"/>
                    <a:pt x="112" y="159"/>
                    <a:pt x="97" y="150"/>
                  </a:cubicBezTo>
                  <a:cubicBezTo>
                    <a:pt x="93" y="139"/>
                    <a:pt x="90" y="136"/>
                    <a:pt x="81" y="131"/>
                  </a:cubicBezTo>
                  <a:cubicBezTo>
                    <a:pt x="77" y="126"/>
                    <a:pt x="72" y="122"/>
                    <a:pt x="70" y="118"/>
                  </a:cubicBezTo>
                  <a:cubicBezTo>
                    <a:pt x="62" y="105"/>
                    <a:pt x="64" y="90"/>
                    <a:pt x="54" y="80"/>
                  </a:cubicBezTo>
                  <a:cubicBezTo>
                    <a:pt x="51" y="69"/>
                    <a:pt x="50" y="65"/>
                    <a:pt x="41" y="59"/>
                  </a:cubicBezTo>
                  <a:cubicBezTo>
                    <a:pt x="37" y="54"/>
                    <a:pt x="32" y="50"/>
                    <a:pt x="30" y="46"/>
                  </a:cubicBezTo>
                  <a:cubicBezTo>
                    <a:pt x="21" y="31"/>
                    <a:pt x="21" y="20"/>
                    <a:pt x="6" y="11"/>
                  </a:cubicBezTo>
                  <a:cubicBezTo>
                    <a:pt x="0" y="2"/>
                    <a:pt x="1" y="6"/>
                    <a:pt x="1" y="0"/>
                  </a:cubicBezTo>
                  <a:lnTo>
                    <a:pt x="9" y="683"/>
                  </a:lnTo>
                  <a:cubicBezTo>
                    <a:pt x="200" y="684"/>
                    <a:pt x="391" y="686"/>
                    <a:pt x="582" y="688"/>
                  </a:cubicBezTo>
                  <a:lnTo>
                    <a:pt x="577" y="59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3270" y="3194"/>
              <a:ext cx="971" cy="276"/>
            </a:xfrm>
            <a:custGeom>
              <a:avLst/>
              <a:gdLst>
                <a:gd name="T0" fmla="*/ 572 w 574"/>
                <a:gd name="T1" fmla="*/ 146 h 170"/>
                <a:gd name="T2" fmla="*/ 442 w 574"/>
                <a:gd name="T3" fmla="*/ 128 h 170"/>
                <a:gd name="T4" fmla="*/ 418 w 574"/>
                <a:gd name="T5" fmla="*/ 116 h 170"/>
                <a:gd name="T6" fmla="*/ 312 w 574"/>
                <a:gd name="T7" fmla="*/ 92 h 170"/>
                <a:gd name="T8" fmla="*/ 276 w 574"/>
                <a:gd name="T9" fmla="*/ 82 h 170"/>
                <a:gd name="T10" fmla="*/ 244 w 574"/>
                <a:gd name="T11" fmla="*/ 78 h 170"/>
                <a:gd name="T12" fmla="*/ 38 w 574"/>
                <a:gd name="T13" fmla="*/ 14 h 170"/>
                <a:gd name="T14" fmla="*/ 18 w 574"/>
                <a:gd name="T15" fmla="*/ 4 h 170"/>
                <a:gd name="T16" fmla="*/ 0 w 574"/>
                <a:gd name="T17" fmla="*/ 0 h 170"/>
                <a:gd name="T18" fmla="*/ 0 w 574"/>
                <a:gd name="T19" fmla="*/ 170 h 170"/>
                <a:gd name="T20" fmla="*/ 574 w 574"/>
                <a:gd name="T21" fmla="*/ 170 h 170"/>
                <a:gd name="T22" fmla="*/ 572 w 574"/>
                <a:gd name="T23" fmla="*/ 14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170">
                  <a:moveTo>
                    <a:pt x="572" y="146"/>
                  </a:moveTo>
                  <a:cubicBezTo>
                    <a:pt x="527" y="138"/>
                    <a:pt x="487" y="131"/>
                    <a:pt x="442" y="128"/>
                  </a:cubicBezTo>
                  <a:cubicBezTo>
                    <a:pt x="433" y="125"/>
                    <a:pt x="427" y="118"/>
                    <a:pt x="418" y="116"/>
                  </a:cubicBezTo>
                  <a:cubicBezTo>
                    <a:pt x="382" y="107"/>
                    <a:pt x="346" y="103"/>
                    <a:pt x="312" y="92"/>
                  </a:cubicBezTo>
                  <a:cubicBezTo>
                    <a:pt x="299" y="87"/>
                    <a:pt x="288" y="83"/>
                    <a:pt x="276" y="82"/>
                  </a:cubicBezTo>
                  <a:cubicBezTo>
                    <a:pt x="265" y="80"/>
                    <a:pt x="244" y="78"/>
                    <a:pt x="244" y="78"/>
                  </a:cubicBezTo>
                  <a:cubicBezTo>
                    <a:pt x="175" y="55"/>
                    <a:pt x="108" y="31"/>
                    <a:pt x="38" y="14"/>
                  </a:cubicBezTo>
                  <a:cubicBezTo>
                    <a:pt x="25" y="5"/>
                    <a:pt x="29" y="6"/>
                    <a:pt x="18" y="4"/>
                  </a:cubicBezTo>
                  <a:cubicBezTo>
                    <a:pt x="12" y="2"/>
                    <a:pt x="0" y="0"/>
                    <a:pt x="0" y="0"/>
                  </a:cubicBezTo>
                  <a:lnTo>
                    <a:pt x="0" y="170"/>
                  </a:lnTo>
                  <a:lnTo>
                    <a:pt x="574" y="170"/>
                  </a:lnTo>
                  <a:lnTo>
                    <a:pt x="572" y="146"/>
                  </a:lnTo>
                  <a:close/>
                </a:path>
              </a:pathLst>
            </a:custGeom>
            <a:solidFill>
              <a:srgbClr val="FE7878"/>
            </a:solidFill>
            <a:ln w="9525">
              <a:solidFill>
                <a:srgbClr val="FE787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23" y="1488"/>
              <a:ext cx="2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 dirty="0">
                  <a:latin typeface="Arial" charset="0"/>
                </a:rPr>
                <a:t>Risk Assessment</a:t>
              </a:r>
              <a:endParaRPr lang="en-US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456" y="2448"/>
              <a:ext cx="13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Probability of Dangerous Impact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584" y="1776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Present Climate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400" y="1776"/>
              <a:ext cx="11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latin typeface="Arial" charset="0"/>
                </a:rPr>
                <a:t>Predicted Climate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160" y="1935"/>
              <a:ext cx="0" cy="1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1160" y="3472"/>
              <a:ext cx="3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23" y="3487"/>
              <a:ext cx="27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Stressor (e.g. Temperature)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82" y="2694"/>
              <a:ext cx="13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Probability</a:t>
              </a: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60" y="2168"/>
              <a:ext cx="3086" cy="1267"/>
            </a:xfrm>
            <a:custGeom>
              <a:avLst/>
              <a:gdLst>
                <a:gd name="T0" fmla="*/ 0 w 1824"/>
                <a:gd name="T1" fmla="*/ 736 h 784"/>
                <a:gd name="T2" fmla="*/ 144 w 1824"/>
                <a:gd name="T3" fmla="*/ 640 h 784"/>
                <a:gd name="T4" fmla="*/ 336 w 1824"/>
                <a:gd name="T5" fmla="*/ 304 h 784"/>
                <a:gd name="T6" fmla="*/ 432 w 1824"/>
                <a:gd name="T7" fmla="*/ 112 h 784"/>
                <a:gd name="T8" fmla="*/ 528 w 1824"/>
                <a:gd name="T9" fmla="*/ 16 h 784"/>
                <a:gd name="T10" fmla="*/ 624 w 1824"/>
                <a:gd name="T11" fmla="*/ 16 h 784"/>
                <a:gd name="T12" fmla="*/ 720 w 1824"/>
                <a:gd name="T13" fmla="*/ 112 h 784"/>
                <a:gd name="T14" fmla="*/ 912 w 1824"/>
                <a:gd name="T15" fmla="*/ 352 h 784"/>
                <a:gd name="T16" fmla="*/ 1152 w 1824"/>
                <a:gd name="T17" fmla="*/ 592 h 784"/>
                <a:gd name="T18" fmla="*/ 1584 w 1824"/>
                <a:gd name="T19" fmla="*/ 736 h 784"/>
                <a:gd name="T20" fmla="*/ 1824 w 1824"/>
                <a:gd name="T2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4" h="784">
                  <a:moveTo>
                    <a:pt x="0" y="736"/>
                  </a:moveTo>
                  <a:cubicBezTo>
                    <a:pt x="44" y="724"/>
                    <a:pt x="88" y="712"/>
                    <a:pt x="144" y="640"/>
                  </a:cubicBezTo>
                  <a:cubicBezTo>
                    <a:pt x="200" y="568"/>
                    <a:pt x="288" y="392"/>
                    <a:pt x="336" y="304"/>
                  </a:cubicBezTo>
                  <a:cubicBezTo>
                    <a:pt x="384" y="216"/>
                    <a:pt x="400" y="160"/>
                    <a:pt x="432" y="112"/>
                  </a:cubicBezTo>
                  <a:cubicBezTo>
                    <a:pt x="464" y="64"/>
                    <a:pt x="496" y="32"/>
                    <a:pt x="528" y="16"/>
                  </a:cubicBezTo>
                  <a:cubicBezTo>
                    <a:pt x="560" y="0"/>
                    <a:pt x="592" y="0"/>
                    <a:pt x="624" y="16"/>
                  </a:cubicBezTo>
                  <a:cubicBezTo>
                    <a:pt x="656" y="32"/>
                    <a:pt x="672" y="56"/>
                    <a:pt x="720" y="112"/>
                  </a:cubicBezTo>
                  <a:cubicBezTo>
                    <a:pt x="768" y="168"/>
                    <a:pt x="840" y="272"/>
                    <a:pt x="912" y="352"/>
                  </a:cubicBezTo>
                  <a:cubicBezTo>
                    <a:pt x="984" y="432"/>
                    <a:pt x="1040" y="528"/>
                    <a:pt x="1152" y="592"/>
                  </a:cubicBezTo>
                  <a:cubicBezTo>
                    <a:pt x="1264" y="656"/>
                    <a:pt x="1472" y="704"/>
                    <a:pt x="1584" y="736"/>
                  </a:cubicBezTo>
                  <a:cubicBezTo>
                    <a:pt x="1696" y="768"/>
                    <a:pt x="1760" y="776"/>
                    <a:pt x="1824" y="784"/>
                  </a:cubicBezTo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160" y="2154"/>
              <a:ext cx="3086" cy="1256"/>
            </a:xfrm>
            <a:custGeom>
              <a:avLst/>
              <a:gdLst>
                <a:gd name="T0" fmla="*/ 0 w 1776"/>
                <a:gd name="T1" fmla="*/ 776 h 776"/>
                <a:gd name="T2" fmla="*/ 288 w 1776"/>
                <a:gd name="T3" fmla="*/ 728 h 776"/>
                <a:gd name="T4" fmla="*/ 624 w 1776"/>
                <a:gd name="T5" fmla="*/ 488 h 776"/>
                <a:gd name="T6" fmla="*/ 816 w 1776"/>
                <a:gd name="T7" fmla="*/ 248 h 776"/>
                <a:gd name="T8" fmla="*/ 960 w 1776"/>
                <a:gd name="T9" fmla="*/ 56 h 776"/>
                <a:gd name="T10" fmla="*/ 1056 w 1776"/>
                <a:gd name="T11" fmla="*/ 8 h 776"/>
                <a:gd name="T12" fmla="*/ 1152 w 1776"/>
                <a:gd name="T13" fmla="*/ 56 h 776"/>
                <a:gd name="T14" fmla="*/ 1344 w 1776"/>
                <a:gd name="T15" fmla="*/ 344 h 776"/>
                <a:gd name="T16" fmla="*/ 1536 w 1776"/>
                <a:gd name="T17" fmla="*/ 632 h 776"/>
                <a:gd name="T18" fmla="*/ 1776 w 1776"/>
                <a:gd name="T19" fmla="*/ 728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6" h="776">
                  <a:moveTo>
                    <a:pt x="0" y="776"/>
                  </a:moveTo>
                  <a:cubicBezTo>
                    <a:pt x="92" y="776"/>
                    <a:pt x="184" y="776"/>
                    <a:pt x="288" y="728"/>
                  </a:cubicBezTo>
                  <a:cubicBezTo>
                    <a:pt x="392" y="680"/>
                    <a:pt x="536" y="568"/>
                    <a:pt x="624" y="488"/>
                  </a:cubicBezTo>
                  <a:cubicBezTo>
                    <a:pt x="712" y="408"/>
                    <a:pt x="760" y="320"/>
                    <a:pt x="816" y="248"/>
                  </a:cubicBezTo>
                  <a:cubicBezTo>
                    <a:pt x="872" y="176"/>
                    <a:pt x="920" y="96"/>
                    <a:pt x="960" y="56"/>
                  </a:cubicBezTo>
                  <a:cubicBezTo>
                    <a:pt x="1000" y="16"/>
                    <a:pt x="1024" y="8"/>
                    <a:pt x="1056" y="8"/>
                  </a:cubicBezTo>
                  <a:cubicBezTo>
                    <a:pt x="1088" y="8"/>
                    <a:pt x="1104" y="0"/>
                    <a:pt x="1152" y="56"/>
                  </a:cubicBezTo>
                  <a:cubicBezTo>
                    <a:pt x="1200" y="112"/>
                    <a:pt x="1280" y="248"/>
                    <a:pt x="1344" y="344"/>
                  </a:cubicBezTo>
                  <a:cubicBezTo>
                    <a:pt x="1408" y="440"/>
                    <a:pt x="1464" y="568"/>
                    <a:pt x="1536" y="632"/>
                  </a:cubicBezTo>
                  <a:cubicBezTo>
                    <a:pt x="1608" y="696"/>
                    <a:pt x="1736" y="712"/>
                    <a:pt x="1776" y="7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3272" y="2091"/>
              <a:ext cx="0" cy="1396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552" y="2880"/>
              <a:ext cx="288" cy="25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3696" y="1920"/>
              <a:ext cx="8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Impact </a:t>
              </a:r>
            </a:p>
            <a:p>
              <a:pPr algn="ctr"/>
              <a:r>
                <a:rPr lang="en-US" sz="1800" b="1" dirty="0">
                  <a:solidFill>
                    <a:srgbClr val="004080"/>
                  </a:solidFill>
                  <a:latin typeface="Arial" charset="0"/>
                </a:rPr>
                <a:t>Threshold</a:t>
              </a:r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H="1">
              <a:off x="3287" y="2112"/>
              <a:ext cx="409" cy="134"/>
            </a:xfrm>
            <a:prstGeom prst="line">
              <a:avLst/>
            </a:prstGeom>
            <a:noFill/>
            <a:ln w="38100">
              <a:solidFill>
                <a:srgbClr val="004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14828" y="1448860"/>
            <a:ext cx="6427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"/>
                <a:cs typeface="Palatino"/>
              </a:rPr>
              <a:t>Risk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=</a:t>
            </a:r>
            <a:r>
              <a:rPr lang="en-US" sz="3200" dirty="0">
                <a:latin typeface="Palatino"/>
                <a:cs typeface="Palatino"/>
              </a:rPr>
              <a:t> </a:t>
            </a:r>
            <a:r>
              <a:rPr lang="en-US" sz="3200" b="1" dirty="0">
                <a:latin typeface="Palatino"/>
                <a:cs typeface="Palatino"/>
              </a:rPr>
              <a:t>Probability × consequence</a:t>
            </a:r>
          </a:p>
        </p:txBody>
      </p:sp>
    </p:spTree>
    <p:extLst>
      <p:ext uri="{BB962C8B-B14F-4D97-AF65-F5344CB8AC3E}">
        <p14:creationId xmlns:p14="http://schemas.microsoft.com/office/powerpoint/2010/main" val="705379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ampus_lif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CC"/>
        </a:solidFill>
        <a:ln w="38100" cap="flat" cmpd="sng" algn="ctr">
          <a:noFill/>
          <a:prstDash val="sysDash"/>
          <a:round/>
          <a:headEnd type="none" w="med" len="med"/>
          <a:tailEnd type="none" w="med" len="med"/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 w="25400">
          <a:noFill/>
        </a:ln>
      </a:spPr>
      <a:bodyPr wrap="square" rtlCol="0">
        <a:spAutoFit/>
      </a:bodyPr>
      <a:lstStyle>
        <a:defPPr algn="l">
          <a:defRPr sz="200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CC"/>
        </a:solidFill>
        <a:ln w="12700" cap="flat" cmpd="sng" algn="ctr">
          <a:noFill/>
          <a:prstDash val="dash"/>
          <a:round/>
          <a:headEnd type="none" w="med" len="med"/>
          <a:tailEnd type="none" w="med" len="med"/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32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2341</Words>
  <Application>Microsoft Office PowerPoint</Application>
  <PresentationFormat>On-screen Show (4:3)</PresentationFormat>
  <Paragraphs>368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ＭＳ Ｐゴシック</vt:lpstr>
      <vt:lpstr>Arial</vt:lpstr>
      <vt:lpstr>Arial Unicode MS</vt:lpstr>
      <vt:lpstr>Calibri</vt:lpstr>
      <vt:lpstr>Cambria</vt:lpstr>
      <vt:lpstr>Garamond</vt:lpstr>
      <vt:lpstr>Palatino</vt:lpstr>
      <vt:lpstr>Wingdings</vt:lpstr>
      <vt:lpstr>Office Theme</vt:lpstr>
      <vt:lpstr>campus_life</vt:lpstr>
      <vt:lpstr>Default Design</vt:lpstr>
      <vt:lpstr>1_Default Design</vt:lpstr>
      <vt:lpstr>1_Office Theme</vt:lpstr>
      <vt:lpstr>2_Office Theme</vt:lpstr>
      <vt:lpstr>Climate Science in the Classroom and Community</vt:lpstr>
      <vt:lpstr>The Wisconsin Initiative on Climate Change Impacts WICCI</vt:lpstr>
      <vt:lpstr>The Wisconsin Initiative on Climate Change Impacts</vt:lpstr>
      <vt:lpstr>The Wisconsin Initiative on Climate Change Impacts</vt:lpstr>
      <vt:lpstr>Climate Science in the Classroom and Community</vt:lpstr>
      <vt:lpstr>Risk</vt:lpstr>
      <vt:lpstr>Risk</vt:lpstr>
      <vt:lpstr>Risk</vt:lpstr>
      <vt:lpstr>Risk</vt:lpstr>
      <vt:lpstr>Risk</vt:lpstr>
      <vt:lpstr>Climate Change and Risk:</vt:lpstr>
      <vt:lpstr>Using Risk for Engagement</vt:lpstr>
      <vt:lpstr>Climate Change and Risk:</vt:lpstr>
      <vt:lpstr>Climate Change and Risk:</vt:lpstr>
      <vt:lpstr>Climate Change and Risk:</vt:lpstr>
      <vt:lpstr>Climate Change and Risk:</vt:lpstr>
      <vt:lpstr>Adaptation vs. Mitigation</vt:lpstr>
      <vt:lpstr>Climate Science in the Classroom and Community</vt:lpstr>
      <vt:lpstr>Strategy: Focus on Vulnerability</vt:lpstr>
      <vt:lpstr>PowerPoint Presentation</vt:lpstr>
      <vt:lpstr>Strategy: Focus on Vulnerability</vt:lpstr>
      <vt:lpstr>PowerPoint Presentation</vt:lpstr>
      <vt:lpstr>PowerPoint Presentation</vt:lpstr>
      <vt:lpstr>Strategy: Co-benefits</vt:lpstr>
      <vt:lpstr>Strategy: Co-benefits</vt:lpstr>
      <vt:lpstr>Strategy: Co-benefits</vt:lpstr>
      <vt:lpstr>Strategy: Place-based approach</vt:lpstr>
      <vt:lpstr>Local  Global Approach</vt:lpstr>
      <vt:lpstr>Climate Science in the Classroom and Community</vt:lpstr>
      <vt:lpstr>Adaptation vs. Mitigation</vt:lpstr>
      <vt:lpstr>Thermometers don’t vote</vt:lpstr>
      <vt:lpstr>Acknowledge the elephant</vt:lpstr>
      <vt:lpstr>Focus on vulnerability</vt:lpstr>
      <vt:lpstr>Climate Denialism</vt:lpstr>
      <vt:lpstr>Climate Denialism</vt:lpstr>
      <vt:lpstr>Legitimate Arguments</vt:lpstr>
      <vt:lpstr>Climate variability vs. change</vt:lpstr>
      <vt:lpstr>Some more examples…</vt:lpstr>
      <vt:lpstr>PowerPoint Presentation</vt:lpstr>
      <vt:lpstr>Strategy: Place-based inquiry</vt:lpstr>
      <vt:lpstr>www.ClimateWisconsin.org</vt:lpstr>
      <vt:lpstr>National Climate Assessment</vt:lpstr>
      <vt:lpstr>NASA Climate Resources</vt:lpstr>
      <vt:lpstr>WDNR Climate change Guide</vt:lpstr>
      <vt:lpstr>WICCI</vt:lpstr>
      <vt:lpstr>Resources</vt:lpstr>
      <vt:lpstr>Strategy: Triage</vt:lpstr>
      <vt:lpstr>PowerPoint Presentation</vt:lpstr>
      <vt:lpstr>Climate Science in the Classroom and Community</vt:lpstr>
    </vt:vector>
  </TitlesOfParts>
  <Company>University of Wisconsin -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Vimont</dc:creator>
  <cp:lastModifiedBy>Owner</cp:lastModifiedBy>
  <cp:revision>46</cp:revision>
  <dcterms:created xsi:type="dcterms:W3CDTF">2015-07-13T00:54:07Z</dcterms:created>
  <dcterms:modified xsi:type="dcterms:W3CDTF">2016-08-08T17:22:31Z</dcterms:modified>
</cp:coreProperties>
</file>